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7556163" cy="9875838"/>
  <p:notesSz cx="9875838" cy="17556163"/>
  <p:embeddedFontLst>
    <p:embeddedFont>
      <p:font typeface="OTOmniGothicHA" panose="02020603020101020101" charset="-127"/>
      <p:regular r:id="rId17"/>
    </p:embeddedFont>
    <p:embeddedFont>
      <p:font typeface="Pretendard-Bold" panose="02000803000000020004" charset="-127"/>
      <p:bold r:id="rId18"/>
    </p:embeddedFont>
    <p:embeddedFont>
      <p:font typeface="Pretendard-Medium" panose="02000603000000020004" charset="-127"/>
      <p:regular r:id="rId19"/>
    </p:embeddedFont>
    <p:embeddedFont>
      <p:font typeface="Pretendard-SemiBold" panose="0200070300000002000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custDataLst>
    <p:tags r:id="rId23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3" autoAdjust="0"/>
    <p:restoredTop sz="95012" autoAdjust="0"/>
  </p:normalViewPr>
  <p:slideViewPr>
    <p:cSldViewPr snapToGrid="0" snapToObjects="1">
      <p:cViewPr>
        <p:scale>
          <a:sx n="75" d="100"/>
          <a:sy n="75" d="100"/>
        </p:scale>
        <p:origin x="76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8.PNG"/><Relationship Id="rId3" Type="http://schemas.openxmlformats.org/officeDocument/2006/relationships/image" Target="../media/image1.png"/><Relationship Id="rId21" Type="http://schemas.openxmlformats.org/officeDocument/2006/relationships/image" Target="../media/image171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7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19" Type="http://schemas.openxmlformats.org/officeDocument/2006/relationships/image" Target="../media/image169.PNG"/><Relationship Id="rId4" Type="http://schemas.openxmlformats.org/officeDocument/2006/relationships/image" Target="../media/image56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6.png"/><Relationship Id="rId18" Type="http://schemas.openxmlformats.org/officeDocument/2006/relationships/image" Target="../media/image179.png"/><Relationship Id="rId3" Type="http://schemas.openxmlformats.org/officeDocument/2006/relationships/image" Target="../media/image1.png"/><Relationship Id="rId21" Type="http://schemas.openxmlformats.org/officeDocument/2006/relationships/image" Target="../media/image182.PNG"/><Relationship Id="rId7" Type="http://schemas.openxmlformats.org/officeDocument/2006/relationships/image" Target="../media/image159.png"/><Relationship Id="rId12" Type="http://schemas.openxmlformats.org/officeDocument/2006/relationships/image" Target="../media/image175.png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63.png"/><Relationship Id="rId5" Type="http://schemas.openxmlformats.org/officeDocument/2006/relationships/image" Target="../media/image173.png"/><Relationship Id="rId15" Type="http://schemas.openxmlformats.org/officeDocument/2006/relationships/image" Target="../media/image177.png"/><Relationship Id="rId10" Type="http://schemas.openxmlformats.org/officeDocument/2006/relationships/image" Target="../media/image162.png"/><Relationship Id="rId19" Type="http://schemas.openxmlformats.org/officeDocument/2006/relationships/image" Target="../media/image180.PNG"/><Relationship Id="rId4" Type="http://schemas.openxmlformats.org/officeDocument/2006/relationships/image" Target="../media/image172.png"/><Relationship Id="rId9" Type="http://schemas.openxmlformats.org/officeDocument/2006/relationships/image" Target="../media/image174.png"/><Relationship Id="rId14" Type="http://schemas.openxmlformats.org/officeDocument/2006/relationships/image" Target="../media/image1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86.png"/><Relationship Id="rId1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92.jpg"/><Relationship Id="rId7" Type="http://schemas.openxmlformats.org/officeDocument/2006/relationships/image" Target="../media/image14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video" Target="../media/media1.mp4"/><Relationship Id="rId16" Type="http://schemas.openxmlformats.org/officeDocument/2006/relationships/image" Target="../media/image189.png"/><Relationship Id="rId20" Type="http://schemas.openxmlformats.org/officeDocument/2006/relationships/image" Target="../media/image18.png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184.png"/><Relationship Id="rId5" Type="http://schemas.openxmlformats.org/officeDocument/2006/relationships/image" Target="../media/image1.png"/><Relationship Id="rId15" Type="http://schemas.openxmlformats.org/officeDocument/2006/relationships/image" Target="../media/image188.png"/><Relationship Id="rId10" Type="http://schemas.openxmlformats.org/officeDocument/2006/relationships/image" Target="../media/image32.png"/><Relationship Id="rId19" Type="http://schemas.openxmlformats.org/officeDocument/2006/relationships/image" Target="../media/image19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83.png"/><Relationship Id="rId14" Type="http://schemas.openxmlformats.org/officeDocument/2006/relationships/image" Target="../media/image187.png"/><Relationship Id="rId22" Type="http://schemas.openxmlformats.org/officeDocument/2006/relationships/image" Target="../media/image1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21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4.png"/><Relationship Id="rId10" Type="http://schemas.openxmlformats.org/officeDocument/2006/relationships/image" Target="../media/image25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1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9" Type="http://schemas.openxmlformats.org/officeDocument/2006/relationships/image" Target="../media/image132.png"/><Relationship Id="rId21" Type="http://schemas.openxmlformats.org/officeDocument/2006/relationships/image" Target="../media/image114.png"/><Relationship Id="rId34" Type="http://schemas.openxmlformats.org/officeDocument/2006/relationships/image" Target="../media/image127.png"/><Relationship Id="rId42" Type="http://schemas.openxmlformats.org/officeDocument/2006/relationships/image" Target="../media/image1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4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12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84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Relationship Id="rId14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1894">
            <a:off x="8625572" y="3858402"/>
            <a:ext cx="3515676" cy="658261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061" y="5892275"/>
            <a:ext cx="9186148" cy="311210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57622" y="5892275"/>
            <a:ext cx="9186148" cy="311210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5357" y="1240036"/>
            <a:ext cx="5245656" cy="8021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18442" y="1451467"/>
            <a:ext cx="5919454" cy="4114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40" kern="0" spc="-97">
                <a:solidFill>
                  <a:srgbClr val="272304"/>
                </a:solidFill>
                <a:latin typeface="Pretendard-Bold" pitchFamily="34" charset="0"/>
                <a:ea typeface="Pretendard-Bold" pitchFamily="34" charset="-122"/>
                <a:cs typeface="Pretendard-Bold" pitchFamily="34" charset="-120"/>
              </a:rPr>
              <a:t>한여름에 필요한 선풍기</a:t>
            </a:r>
            <a:endParaRPr lang="en-US" sz="3240"/>
          </a:p>
        </p:txBody>
      </p:sp>
      <p:sp>
        <p:nvSpPr>
          <p:cNvPr id="8" name="Text 1"/>
          <p:cNvSpPr/>
          <p:nvPr/>
        </p:nvSpPr>
        <p:spPr>
          <a:xfrm>
            <a:off x="2120837" y="2337292"/>
            <a:ext cx="13314521" cy="17665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96" kern="0" spc="-363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Aero_dynamics</a:t>
            </a:r>
            <a:endParaRPr lang="en-US" sz="12096"/>
          </a:p>
        </p:txBody>
      </p:sp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4779" y="4729195"/>
            <a:ext cx="6088618" cy="4264104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-706989" y="4729198"/>
            <a:ext cx="6088724" cy="426414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077" y="7846901"/>
            <a:ext cx="3124533" cy="1202579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62058" y="7849680"/>
            <a:ext cx="3124533" cy="1202579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7948" y="8945155"/>
            <a:ext cx="18432304" cy="1166574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0415" y="4382161"/>
            <a:ext cx="5535549" cy="8265890"/>
          </a:xfrm>
          <a:prstGeom prst="rect">
            <a:avLst/>
          </a:prstGeom>
        </p:spPr>
      </p:pic>
      <p:sp>
        <p:nvSpPr>
          <p:cNvPr id="15" name="Text 2"/>
          <p:cNvSpPr/>
          <p:nvPr/>
        </p:nvSpPr>
        <p:spPr>
          <a:xfrm>
            <a:off x="716947" y="71351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1512"/>
          </a:p>
        </p:txBody>
      </p:sp>
      <p:pic>
        <p:nvPicPr>
          <p:cNvPr id="16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851" y="1300286"/>
            <a:ext cx="1772936" cy="848535"/>
          </a:xfrm>
          <a:prstGeom prst="rect">
            <a:avLst/>
          </a:prstGeom>
        </p:spPr>
      </p:pic>
      <p:pic>
        <p:nvPicPr>
          <p:cNvPr id="17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61684" y="3104080"/>
            <a:ext cx="1665923" cy="797385"/>
          </a:xfrm>
          <a:prstGeom prst="rect">
            <a:avLst/>
          </a:prstGeom>
        </p:spPr>
      </p:pic>
      <p:pic>
        <p:nvPicPr>
          <p:cNvPr id="18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00944" y="2313094"/>
            <a:ext cx="2363295" cy="1131141"/>
          </a:xfrm>
          <a:prstGeom prst="rect">
            <a:avLst/>
          </a:prstGeom>
        </p:spPr>
      </p:pic>
      <p:pic>
        <p:nvPicPr>
          <p:cNvPr id="19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8593" y="2116640"/>
            <a:ext cx="356330" cy="479774"/>
          </a:xfrm>
          <a:prstGeom prst="rect">
            <a:avLst/>
          </a:prstGeom>
        </p:spPr>
      </p:pic>
      <p:pic>
        <p:nvPicPr>
          <p:cNvPr id="20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34839" y="4141638"/>
            <a:ext cx="445341" cy="599646"/>
          </a:xfrm>
          <a:prstGeom prst="rect">
            <a:avLst/>
          </a:prstGeom>
        </p:spPr>
      </p:pic>
      <p:pic>
        <p:nvPicPr>
          <p:cNvPr id="21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89751" y="2971577"/>
            <a:ext cx="356330" cy="479774"/>
          </a:xfrm>
          <a:prstGeom prst="rect">
            <a:avLst/>
          </a:prstGeom>
        </p:spPr>
      </p:pic>
      <p:pic>
        <p:nvPicPr>
          <p:cNvPr id="22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73576" y="4985561"/>
            <a:ext cx="282607" cy="380476"/>
          </a:xfrm>
          <a:prstGeom prst="rect">
            <a:avLst/>
          </a:prstGeom>
        </p:spPr>
      </p:pic>
      <p:sp>
        <p:nvSpPr>
          <p:cNvPr id="23" name="Text 3"/>
          <p:cNvSpPr/>
          <p:nvPr/>
        </p:nvSpPr>
        <p:spPr>
          <a:xfrm>
            <a:off x="12668012" y="4102084"/>
            <a:ext cx="4050221" cy="3994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36" kern="0" spc="-82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박도월, 김용현, 강정수</a:t>
            </a:r>
            <a:endParaRPr lang="en-US" sz="2736"/>
          </a:p>
        </p:txBody>
      </p:sp>
      <p:pic>
        <p:nvPicPr>
          <p:cNvPr id="24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34799" y="-418677"/>
            <a:ext cx="3907346" cy="1870234"/>
          </a:xfrm>
          <a:prstGeom prst="rect">
            <a:avLst/>
          </a:prstGeom>
        </p:spPr>
      </p:pic>
      <p:pic>
        <p:nvPicPr>
          <p:cNvPr id="25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115" y="7932423"/>
            <a:ext cx="18394586" cy="19431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295786" y="898883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">
                <a:solidFill>
                  <a:srgbClr val="898180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PAGE 07</a:t>
            </a:r>
            <a:endParaRPr lang="en-US" sz="1512"/>
          </a:p>
        </p:txBody>
      </p:sp>
      <p:sp>
        <p:nvSpPr>
          <p:cNvPr id="5" name="Text 1"/>
          <p:cNvSpPr/>
          <p:nvPr/>
        </p:nvSpPr>
        <p:spPr>
          <a:xfrm>
            <a:off x="716947" y="898883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12">
                <a:solidFill>
                  <a:srgbClr val="898180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Let’s Check</a:t>
            </a:r>
            <a:endParaRPr lang="en-US" sz="1512"/>
          </a:p>
        </p:txBody>
      </p:sp>
      <p:sp>
        <p:nvSpPr>
          <p:cNvPr id="6" name="Text 2"/>
          <p:cNvSpPr/>
          <p:nvPr/>
        </p:nvSpPr>
        <p:spPr>
          <a:xfrm>
            <a:off x="5250085" y="1500330"/>
            <a:ext cx="7056025" cy="27517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208" kern="0" spc="-205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진행하면서    생긴 일화!</a:t>
            </a:r>
            <a:endParaRPr lang="en-US" sz="8208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321" y="4985327"/>
            <a:ext cx="4321969" cy="6400657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8455" y="5624831"/>
            <a:ext cx="1092279" cy="116171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524691" y="4293394"/>
            <a:ext cx="6507099" cy="2926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81">
                <a:solidFill>
                  <a:srgbClr val="16161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간단하게 생각했지만 막상 작업하면서 발생하는 문제</a:t>
            </a:r>
            <a:endParaRPr lang="en-US" sz="2304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13" y="1234440"/>
            <a:ext cx="4198382" cy="3482150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9072" y="3278133"/>
            <a:ext cx="182880" cy="182880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6047" y="5154930"/>
            <a:ext cx="4198382" cy="348215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1611773" y="6059186"/>
            <a:ext cx="3487150" cy="2926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81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타이머가 끝나면 2초뒤 종료</a:t>
            </a:r>
            <a:endParaRPr lang="en-US" sz="2304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37380" y="1234513"/>
            <a:ext cx="4198382" cy="348215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2783026" y="3168396"/>
            <a:ext cx="3410712" cy="3993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71">
                <a:solidFill>
                  <a:srgbClr val="16161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타이머에 따라 led가 꺼지고 </a:t>
            </a:r>
            <a:endParaRPr lang="en-US" sz="2016"/>
          </a:p>
        </p:txBody>
      </p:sp>
      <p:sp>
        <p:nvSpPr>
          <p:cNvPr id="16" name="Text 6"/>
          <p:cNvSpPr/>
          <p:nvPr/>
        </p:nvSpPr>
        <p:spPr>
          <a:xfrm>
            <a:off x="12783026" y="3567732"/>
            <a:ext cx="3410712" cy="3993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71">
                <a:solidFill>
                  <a:srgbClr val="16161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동시에 버튼으로 led 빛 조절</a:t>
            </a:r>
            <a:endParaRPr lang="en-US" sz="2016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3688" y="3278206"/>
            <a:ext cx="182880" cy="18288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2776311" y="2080260"/>
            <a:ext cx="2920794" cy="2926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81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타이머에 따라 led 조절</a:t>
            </a:r>
            <a:endParaRPr lang="en-US" sz="2304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7288" y="5155003"/>
            <a:ext cx="4198382" cy="348215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12783026" y="7072884"/>
            <a:ext cx="3410712" cy="8558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60" kern="0" spc="-76">
                <a:solidFill>
                  <a:srgbClr val="16161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각자 모듈 코드를 하나로 합치는 중 생기는 문제점</a:t>
            </a:r>
            <a:endParaRPr lang="en-US" sz="216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3688" y="7198687"/>
            <a:ext cx="182880" cy="18288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12940332" y="6059186"/>
            <a:ext cx="2592610" cy="2926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81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코드 조합</a:t>
            </a:r>
            <a:endParaRPr lang="en-US" sz="2304"/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8277" y="1518946"/>
            <a:ext cx="456771" cy="456629"/>
          </a:xfrm>
          <a:prstGeom prst="rect">
            <a:avLst/>
          </a:prstGeom>
        </p:spPr>
      </p:pic>
      <p:sp>
        <p:nvSpPr>
          <p:cNvPr id="24" name="Text 10"/>
          <p:cNvSpPr/>
          <p:nvPr/>
        </p:nvSpPr>
        <p:spPr>
          <a:xfrm>
            <a:off x="2047399" y="2080260"/>
            <a:ext cx="2615756" cy="2926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81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PWM 3단계 속도</a:t>
            </a:r>
            <a:endParaRPr lang="en-US" sz="2304"/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08334" y="5544126"/>
            <a:ext cx="456771" cy="456771"/>
          </a:xfrm>
          <a:prstGeom prst="rect">
            <a:avLst/>
          </a:prstGeom>
        </p:spPr>
      </p:pic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7029" y="1500412"/>
            <a:ext cx="456771" cy="456771"/>
          </a:xfrm>
          <a:prstGeom prst="rect">
            <a:avLst/>
          </a:prstGeom>
        </p:spPr>
      </p:pic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6992" y="5528047"/>
            <a:ext cx="456771" cy="456771"/>
          </a:xfrm>
          <a:prstGeom prst="rect">
            <a:avLst/>
          </a:prstGeom>
        </p:spPr>
      </p:pic>
      <p:pic>
        <p:nvPicPr>
          <p:cNvPr id="28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26657" y="5640756"/>
            <a:ext cx="201168" cy="228600"/>
          </a:xfrm>
          <a:prstGeom prst="rect">
            <a:avLst/>
          </a:prstGeom>
        </p:spPr>
      </p:pic>
      <p:pic>
        <p:nvPicPr>
          <p:cNvPr id="29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48302" y="1616897"/>
            <a:ext cx="201168" cy="228600"/>
          </a:xfrm>
          <a:prstGeom prst="rect">
            <a:avLst/>
          </a:prstGeom>
        </p:spPr>
      </p:pic>
      <p:pic>
        <p:nvPicPr>
          <p:cNvPr id="30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9200" y="7198678"/>
            <a:ext cx="182880" cy="182880"/>
          </a:xfrm>
          <a:prstGeom prst="rect">
            <a:avLst/>
          </a:prstGeom>
        </p:spPr>
      </p:pic>
      <p:sp>
        <p:nvSpPr>
          <p:cNvPr id="31" name="Text 11"/>
          <p:cNvSpPr/>
          <p:nvPr/>
        </p:nvSpPr>
        <p:spPr>
          <a:xfrm>
            <a:off x="2047399" y="7072884"/>
            <a:ext cx="3410712" cy="42791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60" kern="0" spc="-76">
                <a:solidFill>
                  <a:srgbClr val="16161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타이머가 종료되도</a:t>
            </a:r>
            <a:endParaRPr lang="en-US" sz="2160"/>
          </a:p>
        </p:txBody>
      </p:sp>
      <p:sp>
        <p:nvSpPr>
          <p:cNvPr id="32" name="Text 12"/>
          <p:cNvSpPr/>
          <p:nvPr/>
        </p:nvSpPr>
        <p:spPr>
          <a:xfrm>
            <a:off x="2047399" y="7500795"/>
            <a:ext cx="3410712" cy="42791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60" kern="0" spc="-76">
                <a:solidFill>
                  <a:srgbClr val="16161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종료 신호를 output하지 못함</a:t>
            </a:r>
            <a:endParaRPr lang="en-US" sz="2160"/>
          </a:p>
        </p:txBody>
      </p:sp>
      <p:sp>
        <p:nvSpPr>
          <p:cNvPr id="33" name="Text 13"/>
          <p:cNvSpPr/>
          <p:nvPr/>
        </p:nvSpPr>
        <p:spPr>
          <a:xfrm>
            <a:off x="2047399" y="3168396"/>
            <a:ext cx="2924508" cy="8558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60" kern="0" spc="-76">
                <a:solidFill>
                  <a:srgbClr val="16161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PWM 3단계 속도 조절에서 다시 1단계로 돌아가는 방법</a:t>
            </a:r>
            <a:endParaRPr lang="en-US" sz="2160"/>
          </a:p>
        </p:txBody>
      </p:sp>
      <p:pic>
        <p:nvPicPr>
          <p:cNvPr id="34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1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16099017" y="7900261"/>
            <a:ext cx="2001292" cy="2540697"/>
          </a:xfrm>
          <a:prstGeom prst="rect">
            <a:avLst/>
          </a:prstGeom>
        </p:spPr>
      </p:pic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53160">
            <a:off x="-771801" y="7043943"/>
            <a:ext cx="2497711" cy="47236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3877" y="302679"/>
            <a:ext cx="1716500" cy="274177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98" y="471901"/>
            <a:ext cx="1818084" cy="263718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40" y="2472611"/>
            <a:ext cx="7569803" cy="354758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695748" y="550783"/>
            <a:ext cx="10164985" cy="11465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208" kern="0" spc="-205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해결 방법</a:t>
            </a:r>
            <a:endParaRPr lang="en-US" sz="8208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617" y="2472675"/>
            <a:ext cx="8431911" cy="353444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8573" y="2695340"/>
            <a:ext cx="2988516" cy="52778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879396" y="2840784"/>
            <a:ext cx="2680049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PWM 3단계 속도 해결</a:t>
            </a:r>
            <a:endParaRPr lang="en-US" sz="1872"/>
          </a:p>
        </p:txBody>
      </p:sp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03" y="6104333"/>
            <a:ext cx="7561088" cy="3665172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901" y="6207295"/>
            <a:ext cx="7330059" cy="3459432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747" y="2705088"/>
            <a:ext cx="2298002" cy="426625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815959" y="2795064"/>
            <a:ext cx="2235565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PWM 3단계 </a:t>
            </a: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속도</a:t>
            </a:r>
            <a:endParaRPr lang="en-US" sz="1872" dirty="0"/>
          </a:p>
        </p:txBody>
      </p:sp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846" y="6276378"/>
            <a:ext cx="2836355" cy="589502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892254" y="6466665"/>
            <a:ext cx="2727198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</a:t>
            </a: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타이머에</a:t>
            </a:r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따라</a:t>
            </a:r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led </a:t>
            </a: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조절</a:t>
            </a:r>
            <a:endParaRPr lang="en-US" sz="1872" dirty="0"/>
          </a:p>
        </p:txBody>
      </p:sp>
      <p:sp>
        <p:nvSpPr>
          <p:cNvPr id="16" name="Text 4"/>
          <p:cNvSpPr/>
          <p:nvPr/>
        </p:nvSpPr>
        <p:spPr>
          <a:xfrm>
            <a:off x="14295786" y="898883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">
                <a:solidFill>
                  <a:srgbClr val="9F9F9F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PAGE 03</a:t>
            </a:r>
            <a:endParaRPr lang="en-US" sz="1512"/>
          </a:p>
        </p:txBody>
      </p:sp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1882" y="6104699"/>
            <a:ext cx="8441484" cy="3651456"/>
          </a:xfrm>
          <a:prstGeom prst="rect">
            <a:avLst/>
          </a:prstGeom>
        </p:spPr>
      </p:pic>
      <p:pic>
        <p:nvPicPr>
          <p:cNvPr id="19" name="Image 1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4351" y="6290789"/>
            <a:ext cx="2890790" cy="513779"/>
          </a:xfrm>
          <a:prstGeom prst="rect">
            <a:avLst/>
          </a:prstGeom>
        </p:spPr>
      </p:pic>
      <p:sp>
        <p:nvSpPr>
          <p:cNvPr id="20" name="Text 5"/>
          <p:cNvSpPr/>
          <p:nvPr/>
        </p:nvSpPr>
        <p:spPr>
          <a:xfrm>
            <a:off x="8831247" y="6437090"/>
            <a:ext cx="2697766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 dirty="0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</a:t>
            </a:r>
            <a:r>
              <a:rPr lang="en-US" sz="1872" kern="0" spc="-66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타이머에</a:t>
            </a:r>
            <a:r>
              <a:rPr lang="en-US" sz="1872" kern="0" spc="-66" dirty="0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1872" kern="0" spc="-66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따라</a:t>
            </a:r>
            <a:r>
              <a:rPr lang="en-US" sz="1872" kern="0" spc="-66" dirty="0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led </a:t>
            </a:r>
            <a:r>
              <a:rPr lang="en-US" sz="1872" kern="0" spc="-66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조절</a:t>
            </a:r>
            <a:endParaRPr lang="en-US" sz="1872" dirty="0"/>
          </a:p>
        </p:txBody>
      </p:sp>
      <p:pic>
        <p:nvPicPr>
          <p:cNvPr id="22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47" y="3191254"/>
            <a:ext cx="5896798" cy="22005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73" y="3262872"/>
            <a:ext cx="5858693" cy="2229161"/>
          </a:xfrm>
          <a:prstGeom prst="rect">
            <a:avLst/>
          </a:prstGeom>
        </p:spPr>
      </p:pic>
      <p:sp>
        <p:nvSpPr>
          <p:cNvPr id="30" name="Text 5"/>
          <p:cNvSpPr/>
          <p:nvPr/>
        </p:nvSpPr>
        <p:spPr>
          <a:xfrm>
            <a:off x="828846" y="5528698"/>
            <a:ext cx="6762580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ko-KR" altLang="en-US" sz="1600" dirty="0"/>
              <a:t>모터 </a:t>
            </a:r>
            <a:r>
              <a:rPr lang="en-US" altLang="ko-KR" sz="1600" dirty="0"/>
              <a:t>3</a:t>
            </a:r>
            <a:r>
              <a:rPr lang="ko-KR" altLang="en-US" sz="1600" dirty="0"/>
              <a:t>단계 다음 </a:t>
            </a:r>
            <a:r>
              <a:rPr lang="en-US" altLang="ko-KR" sz="1600" dirty="0"/>
              <a:t>1</a:t>
            </a:r>
            <a:r>
              <a:rPr lang="ko-KR" altLang="en-US" sz="1600" dirty="0"/>
              <a:t>단계로 돌아올 때 </a:t>
            </a:r>
            <a:r>
              <a:rPr lang="en-US" altLang="ko-KR" sz="1600" dirty="0"/>
              <a:t>3</a:t>
            </a:r>
            <a:r>
              <a:rPr lang="ko-KR" altLang="en-US" sz="1600" dirty="0"/>
              <a:t>단계 힘을 받아서 풍향 컨트롤 힘들었다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sz="1600" dirty="0"/>
          </a:p>
        </p:txBody>
      </p:sp>
      <p:sp>
        <p:nvSpPr>
          <p:cNvPr id="31" name="Text 5"/>
          <p:cNvSpPr/>
          <p:nvPr/>
        </p:nvSpPr>
        <p:spPr>
          <a:xfrm>
            <a:off x="8738573" y="5576495"/>
            <a:ext cx="7844452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ko-KR" altLang="en-US" sz="1600" dirty="0"/>
              <a:t>보다 안전하게 모터를 조절하기 위해 </a:t>
            </a:r>
            <a:r>
              <a:rPr lang="en-US" altLang="ko-KR" sz="1600" dirty="0"/>
              <a:t>&gt;=63, </a:t>
            </a:r>
            <a:r>
              <a:rPr lang="ko-KR" altLang="en-US" sz="1600" dirty="0"/>
              <a:t>완벽하게 모터를 꺼서 </a:t>
            </a:r>
            <a:r>
              <a:rPr lang="en-US" altLang="ko-KR" sz="1600" dirty="0"/>
              <a:t>1</a:t>
            </a:r>
            <a:r>
              <a:rPr lang="ko-KR" altLang="en-US" sz="1600" dirty="0"/>
              <a:t>단계에 힘을 받이 위함 </a:t>
            </a:r>
            <a:endParaRPr lang="en-US" sz="16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9" y="6929701"/>
            <a:ext cx="7240010" cy="214342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51" y="6895262"/>
            <a:ext cx="7173326" cy="2314898"/>
          </a:xfrm>
          <a:prstGeom prst="rect">
            <a:avLst/>
          </a:prstGeom>
        </p:spPr>
      </p:pic>
      <p:sp>
        <p:nvSpPr>
          <p:cNvPr id="29" name="Text 5"/>
          <p:cNvSpPr/>
          <p:nvPr/>
        </p:nvSpPr>
        <p:spPr>
          <a:xfrm>
            <a:off x="821402" y="9242378"/>
            <a:ext cx="6762580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ko-KR" altLang="en-US" sz="1600" dirty="0"/>
              <a:t>타이머에 따라 </a:t>
            </a:r>
            <a:r>
              <a:rPr lang="en-US" altLang="ko-KR" sz="1600" dirty="0"/>
              <a:t>LED</a:t>
            </a:r>
            <a:r>
              <a:rPr lang="ko-KR" altLang="en-US" sz="1600" dirty="0"/>
              <a:t>가 하나씩 </a:t>
            </a:r>
            <a:r>
              <a:rPr lang="en-US" altLang="ko-KR" sz="1600" dirty="0"/>
              <a:t>OFF </a:t>
            </a:r>
            <a:r>
              <a:rPr lang="ko-KR" altLang="en-US" sz="1600" dirty="0"/>
              <a:t>해야 하지만 </a:t>
            </a:r>
            <a:r>
              <a:rPr lang="en-US" altLang="ko-KR" sz="1600" dirty="0"/>
              <a:t>LED</a:t>
            </a:r>
            <a:r>
              <a:rPr lang="ko-KR" altLang="en-US" sz="1600" dirty="0"/>
              <a:t>하나만 </a:t>
            </a:r>
            <a:r>
              <a:rPr lang="en-US" altLang="ko-KR" sz="1600" dirty="0"/>
              <a:t>ON/OFF</a:t>
            </a:r>
            <a:r>
              <a:rPr lang="ko-KR" altLang="en-US" sz="1600" dirty="0"/>
              <a:t>되었다</a:t>
            </a:r>
            <a:r>
              <a:rPr lang="en-US" altLang="ko-KR" sz="1600" dirty="0"/>
              <a:t>.</a:t>
            </a:r>
            <a:endParaRPr lang="en-US" sz="1600" dirty="0"/>
          </a:p>
        </p:txBody>
      </p:sp>
      <p:sp>
        <p:nvSpPr>
          <p:cNvPr id="32" name="Text 5"/>
          <p:cNvSpPr/>
          <p:nvPr/>
        </p:nvSpPr>
        <p:spPr>
          <a:xfrm>
            <a:off x="8714351" y="9262128"/>
            <a:ext cx="7844452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ko-KR" altLang="en-US" sz="1600" dirty="0"/>
              <a:t>모든 </a:t>
            </a:r>
            <a:r>
              <a:rPr lang="en-US" altLang="ko-KR" sz="1600" dirty="0"/>
              <a:t>LED</a:t>
            </a:r>
            <a:r>
              <a:rPr lang="ko-KR" altLang="en-US" sz="1600" dirty="0"/>
              <a:t>를 컨트롤해야하기 때문에 신호를 </a:t>
            </a:r>
            <a:r>
              <a:rPr lang="ko-KR" altLang="en-US" sz="1600" dirty="0" err="1"/>
              <a:t>받아올때</a:t>
            </a:r>
            <a:r>
              <a:rPr lang="ko-KR" altLang="en-US" sz="1600" dirty="0"/>
              <a:t> </a:t>
            </a:r>
            <a:r>
              <a:rPr lang="en-US" altLang="ko-KR" sz="1600" dirty="0"/>
              <a:t>16</a:t>
            </a:r>
            <a:r>
              <a:rPr lang="ko-KR" altLang="en-US" sz="1600" dirty="0"/>
              <a:t>개 </a:t>
            </a:r>
            <a:r>
              <a:rPr lang="en-US" altLang="ko-KR" sz="1600" dirty="0"/>
              <a:t>LED</a:t>
            </a:r>
            <a:r>
              <a:rPr lang="ko-KR" altLang="en-US" sz="1600" dirty="0"/>
              <a:t>를 받아올 </a:t>
            </a:r>
            <a:r>
              <a:rPr lang="en-US" altLang="ko-KR" sz="1600" dirty="0"/>
              <a:t>wire</a:t>
            </a:r>
            <a:r>
              <a:rPr lang="ko-KR" altLang="en-US" sz="1600" dirty="0"/>
              <a:t>를 선언</a:t>
            </a:r>
            <a:endParaRPr lang="en-US" sz="1600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53160">
            <a:off x="-771801" y="7043943"/>
            <a:ext cx="2497711" cy="47236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877" y="302679"/>
            <a:ext cx="1716500" cy="274177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8" y="471901"/>
            <a:ext cx="1818084" cy="263718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40" y="2472611"/>
            <a:ext cx="7569803" cy="354758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695748" y="565928"/>
            <a:ext cx="10164985" cy="11465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208" kern="0" spc="-205" dirty="0" err="1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해결</a:t>
            </a:r>
            <a:r>
              <a:rPr lang="en-US" sz="8208" kern="0" spc="-205" dirty="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8208" kern="0" spc="-205" dirty="0" err="1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방법</a:t>
            </a:r>
            <a:endParaRPr lang="en-US" sz="8208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1617" y="2472675"/>
            <a:ext cx="8431911" cy="353444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8573" y="2695340"/>
            <a:ext cx="3918204" cy="48206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778240" y="2770354"/>
            <a:ext cx="3788097" cy="2871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</a:t>
            </a:r>
            <a:r>
              <a:rPr lang="en-US" altLang="ko-KR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타이머가</a:t>
            </a:r>
            <a:r>
              <a:rPr lang="en-US" altLang="ko-KR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ko-KR" alt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종료 신호 컨트롤 해결</a:t>
            </a:r>
            <a:endParaRPr lang="en-US" sz="1872" dirty="0"/>
          </a:p>
        </p:txBody>
      </p:sp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03" y="6104333"/>
            <a:ext cx="7561088" cy="3665172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901" y="6207295"/>
            <a:ext cx="7330059" cy="3459432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746" y="2705091"/>
            <a:ext cx="3288554" cy="426625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911400" y="2795064"/>
            <a:ext cx="3134678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</a:t>
            </a: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타이머가</a:t>
            </a:r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ko-KR" alt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종료 신호 컨트롤</a:t>
            </a:r>
            <a:endParaRPr lang="en-US" sz="1872" dirty="0"/>
          </a:p>
        </p:txBody>
      </p:sp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4086" y="6286479"/>
            <a:ext cx="1449467" cy="426625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876967" y="6375225"/>
            <a:ext cx="1325023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코드 조합</a:t>
            </a:r>
            <a:endParaRPr lang="en-US" sz="1872"/>
          </a:p>
        </p:txBody>
      </p:sp>
      <p:sp>
        <p:nvSpPr>
          <p:cNvPr id="16" name="Text 4"/>
          <p:cNvSpPr/>
          <p:nvPr/>
        </p:nvSpPr>
        <p:spPr>
          <a:xfrm>
            <a:off x="14295786" y="898883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">
                <a:solidFill>
                  <a:srgbClr val="9F9F9F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PAGE 03</a:t>
            </a:r>
            <a:endParaRPr lang="en-US" sz="1512"/>
          </a:p>
        </p:txBody>
      </p:sp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1882" y="6104699"/>
            <a:ext cx="8441484" cy="3651456"/>
          </a:xfrm>
          <a:prstGeom prst="rect">
            <a:avLst/>
          </a:prstGeom>
        </p:spPr>
      </p:pic>
      <p:pic>
        <p:nvPicPr>
          <p:cNvPr id="19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14351" y="6290789"/>
            <a:ext cx="2052685" cy="498491"/>
          </a:xfrm>
          <a:prstGeom prst="rect">
            <a:avLst/>
          </a:prstGeom>
        </p:spPr>
      </p:pic>
      <p:sp>
        <p:nvSpPr>
          <p:cNvPr id="20" name="Text 5"/>
          <p:cNvSpPr/>
          <p:nvPr/>
        </p:nvSpPr>
        <p:spPr>
          <a:xfrm>
            <a:off x="8846391" y="6421803"/>
            <a:ext cx="1783366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</a:t>
            </a: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코드</a:t>
            </a:r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조합</a:t>
            </a:r>
            <a:r>
              <a:rPr lang="en-US" sz="1872" kern="0" spc="-66" dirty="0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해결</a:t>
            </a:r>
            <a:endParaRPr lang="en-US" sz="1872" dirty="0"/>
          </a:p>
        </p:txBody>
      </p:sp>
      <p:pic>
        <p:nvPicPr>
          <p:cNvPr id="22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085" y="6286479"/>
            <a:ext cx="5159737" cy="3258781"/>
          </a:xfrm>
          <a:prstGeom prst="rect">
            <a:avLst/>
          </a:prstGeom>
        </p:spPr>
      </p:pic>
      <p:pic>
        <p:nvPicPr>
          <p:cNvPr id="21" name="Image 1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8900000">
            <a:off x="16099017" y="7900261"/>
            <a:ext cx="2001292" cy="25406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714351" y="7198255"/>
            <a:ext cx="28112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규칙을 만들고 보다 </a:t>
            </a:r>
            <a:endParaRPr lang="en-US" altLang="ko-KR" dirty="0"/>
          </a:p>
          <a:p>
            <a:r>
              <a:rPr lang="ko-KR" altLang="en-US" dirty="0"/>
              <a:t>보기 좋게 예시를 들어 </a:t>
            </a:r>
            <a:endParaRPr lang="en-US" altLang="ko-KR" dirty="0"/>
          </a:p>
          <a:p>
            <a:r>
              <a:rPr lang="ko-KR" altLang="en-US" dirty="0"/>
              <a:t>코드를 조합 할 때 통일성을 높여 조합하기 쉽게 만들었다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67" y="2695340"/>
            <a:ext cx="3776698" cy="314724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595" y="2685428"/>
            <a:ext cx="3920252" cy="312809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93823" y="3645881"/>
            <a:ext cx="3368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타이머가 끝나면 종료 신호를 알려주지만 종료가 되었기 때문에 종료 버튼을 누르기 전까지는 다른 버튼을 눌러도 실행을 할 수 없었다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916917" y="3784954"/>
            <a:ext cx="35107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타이머 신호가 종료되어 버튼을 누르지 않아도 자동으로 </a:t>
            </a:r>
            <a:r>
              <a:rPr lang="en-US" altLang="ko-KR" dirty="0"/>
              <a:t>2</a:t>
            </a:r>
            <a:r>
              <a:rPr lang="ko-KR" altLang="en-US" dirty="0"/>
              <a:t>초 뒤 타이머 종료가 되고 다른 버튼을 눌러도 실행 할 수 있게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46" y="6827077"/>
            <a:ext cx="6518123" cy="213509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33746" y="9028127"/>
            <a:ext cx="7037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각자 모듈 코딩을 하고 코드를 조합하기전에 모듈 이름</a:t>
            </a:r>
            <a:r>
              <a:rPr lang="en-US" altLang="ko-KR" dirty="0"/>
              <a:t>, </a:t>
            </a:r>
            <a:r>
              <a:rPr lang="ko-KR" altLang="en-US" dirty="0"/>
              <a:t>순서 부터가 달라서 많이 어려워했다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53552" y="7019282"/>
            <a:ext cx="5911453" cy="21818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343" y="539782"/>
            <a:ext cx="8729805" cy="13880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504" kern="0" spc="-285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프로젝트 마무리!</a:t>
            </a:r>
            <a:endParaRPr lang="en-US" sz="9504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86" y="3948644"/>
            <a:ext cx="356330" cy="47977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206" y="4863758"/>
            <a:ext cx="356330" cy="47977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8136" y="6028566"/>
            <a:ext cx="250031" cy="33675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62363" y="4828462"/>
            <a:ext cx="4847177" cy="4372547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37948" y="8945155"/>
            <a:ext cx="18432304" cy="1101995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403020">
            <a:off x="1022354" y="3607143"/>
            <a:ext cx="1224894" cy="116291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859908">
            <a:off x="1393241" y="3750092"/>
            <a:ext cx="435253" cy="619068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6303" y="2604310"/>
            <a:ext cx="4633055" cy="5892852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2386" y="2732744"/>
            <a:ext cx="4250845" cy="5635983"/>
          </a:xfrm>
          <a:prstGeom prst="rect">
            <a:avLst/>
          </a:prstGeom>
        </p:spPr>
      </p:pic>
      <p:pic>
        <p:nvPicPr>
          <p:cNvPr id="14" name="Image 1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6303" y="2123667"/>
            <a:ext cx="778812" cy="452485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>
            <a:off x="5223892" y="2253787"/>
            <a:ext cx="577644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사진</a:t>
            </a:r>
            <a:endParaRPr lang="en-US" sz="1872" dirty="0"/>
          </a:p>
        </p:txBody>
      </p:sp>
      <p:pic>
        <p:nvPicPr>
          <p:cNvPr id="16" name="Image 1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26007" y="1811275"/>
            <a:ext cx="3948765" cy="6834679"/>
          </a:xfrm>
          <a:prstGeom prst="rect">
            <a:avLst/>
          </a:prstGeom>
        </p:spPr>
      </p:pic>
      <p:pic>
        <p:nvPicPr>
          <p:cNvPr id="17" name="Image 1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50806" y="1899338"/>
            <a:ext cx="3712551" cy="6601403"/>
          </a:xfrm>
          <a:prstGeom prst="rect">
            <a:avLst/>
          </a:prstGeom>
        </p:spPr>
      </p:pic>
      <p:pic>
        <p:nvPicPr>
          <p:cNvPr id="18" name="Image 1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40004" y="6693015"/>
            <a:ext cx="1893522" cy="3182826"/>
          </a:xfrm>
          <a:prstGeom prst="rect">
            <a:avLst/>
          </a:prstGeom>
        </p:spPr>
      </p:pic>
      <p:pic>
        <p:nvPicPr>
          <p:cNvPr id="19" name="Image 1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97431" y="1267278"/>
            <a:ext cx="1023842" cy="452485"/>
          </a:xfrm>
          <a:prstGeom prst="rect">
            <a:avLst/>
          </a:prstGeom>
        </p:spPr>
      </p:pic>
      <p:sp>
        <p:nvSpPr>
          <p:cNvPr id="20" name="Text 2"/>
          <p:cNvSpPr/>
          <p:nvPr/>
        </p:nvSpPr>
        <p:spPr>
          <a:xfrm>
            <a:off x="11463213" y="1423931"/>
            <a:ext cx="798386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 dirty="0" err="1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동영상</a:t>
            </a:r>
            <a:endParaRPr lang="en-US" sz="1872" dirty="0"/>
          </a:p>
        </p:txBody>
      </p:sp>
      <p:pic>
        <p:nvPicPr>
          <p:cNvPr id="21" name="Image 1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3" y="2765040"/>
            <a:ext cx="4198457" cy="5597942"/>
          </a:xfrm>
          <a:prstGeom prst="rect">
            <a:avLst/>
          </a:prstGeom>
        </p:spPr>
      </p:pic>
      <p:pic>
        <p:nvPicPr>
          <p:cNvPr id="23" name="KakaoTalk_20240821_0920157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51018" y="1938846"/>
            <a:ext cx="3688723" cy="65583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2900" y="8778240"/>
            <a:ext cx="18242280" cy="13030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91" y="1246821"/>
            <a:ext cx="3787188" cy="369831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142" y="2147913"/>
            <a:ext cx="1142286" cy="121643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900" y="3184233"/>
            <a:ext cx="1142286" cy="121643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025235" y="5401675"/>
            <a:ext cx="11505867" cy="15207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72" kern="0" spc="-272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감사합니다.</a:t>
            </a:r>
            <a:endParaRPr lang="en-US" sz="9072"/>
          </a:p>
        </p:txBody>
      </p:sp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4823" y="7000820"/>
            <a:ext cx="1386745" cy="55064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107585" y="7138892"/>
            <a:ext cx="1341168" cy="2697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124" kern="0" spc="-64">
                <a:solidFill>
                  <a:srgbClr val="272304"/>
                </a:solidFill>
                <a:latin typeface="Pretendard-Bold" pitchFamily="34" charset="0"/>
                <a:ea typeface="Pretendard-Bold" pitchFamily="34" charset="-122"/>
                <a:cs typeface="Pretendard-Bold" pitchFamily="34" charset="-120"/>
              </a:rPr>
              <a:t>Q&amp;A, 소감</a:t>
            </a:r>
            <a:endParaRPr lang="en-US" sz="2124"/>
          </a:p>
        </p:txBody>
      </p:sp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02760">
            <a:off x="-621734" y="-365065"/>
            <a:ext cx="4413379" cy="292469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97268">
            <a:off x="14646373" y="2841010"/>
            <a:ext cx="3843552" cy="2547070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10540" y="4777502"/>
            <a:ext cx="2194417" cy="1089422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82929" y="1135145"/>
            <a:ext cx="2194274" cy="1089422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410136" y="6723488"/>
            <a:ext cx="6328505" cy="8407051"/>
          </a:xfrm>
          <a:prstGeom prst="rect">
            <a:avLst/>
          </a:prstGeom>
        </p:spPr>
      </p:pic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37544" y="6723488"/>
            <a:ext cx="6328505" cy="8407051"/>
          </a:xfrm>
          <a:prstGeom prst="rect">
            <a:avLst/>
          </a:prstGeom>
        </p:spPr>
      </p:pic>
      <p:pic>
        <p:nvPicPr>
          <p:cNvPr id="16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4423" y="1248869"/>
            <a:ext cx="3783187" cy="3694176"/>
          </a:xfrm>
          <a:prstGeom prst="rect">
            <a:avLst/>
          </a:prstGeom>
        </p:spPr>
      </p:pic>
      <p:pic>
        <p:nvPicPr>
          <p:cNvPr id="17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09257" y="1248874"/>
            <a:ext cx="3783187" cy="3694176"/>
          </a:xfrm>
          <a:prstGeom prst="rect">
            <a:avLst/>
          </a:prstGeom>
        </p:spPr>
      </p:pic>
      <p:pic>
        <p:nvPicPr>
          <p:cNvPr id="18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568560">
            <a:off x="5122633" y="2865224"/>
            <a:ext cx="1590965" cy="1794336"/>
          </a:xfrm>
          <a:prstGeom prst="rect">
            <a:avLst/>
          </a:prstGeom>
        </p:spPr>
      </p:pic>
      <p:pic>
        <p:nvPicPr>
          <p:cNvPr id="19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3552" y="7019282"/>
            <a:ext cx="5911453" cy="21818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061" y="7062286"/>
            <a:ext cx="5911453" cy="21818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377224"/>
            <a:ext cx="8907685" cy="7164753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16947" y="71351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12">
                <a:solidFill>
                  <a:srgbClr val="9F9F9F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CONTENTS</a:t>
            </a:r>
            <a:endParaRPr lang="en-US" sz="1512"/>
          </a:p>
        </p:txBody>
      </p:sp>
      <p:sp>
        <p:nvSpPr>
          <p:cNvPr id="7" name="Text 1"/>
          <p:cNvSpPr/>
          <p:nvPr/>
        </p:nvSpPr>
        <p:spPr>
          <a:xfrm>
            <a:off x="1419892" y="2047827"/>
            <a:ext cx="5796153" cy="138803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504" kern="0" spc="-285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진행 순서</a:t>
            </a:r>
            <a:endParaRPr lang="en-US" sz="9504"/>
          </a:p>
        </p:txBody>
      </p:sp>
      <p:sp>
        <p:nvSpPr>
          <p:cNvPr id="8" name="Text 2"/>
          <p:cNvSpPr/>
          <p:nvPr/>
        </p:nvSpPr>
        <p:spPr>
          <a:xfrm>
            <a:off x="1450324" y="1392460"/>
            <a:ext cx="3464433" cy="4100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808">
                <a:solidFill>
                  <a:srgbClr val="959595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CHAPTER</a:t>
            </a:r>
            <a:endParaRPr lang="en-US" sz="2808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73" y="1596076"/>
            <a:ext cx="4168092" cy="3298698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6301" y="1596076"/>
            <a:ext cx="4168092" cy="3298698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73" y="5025076"/>
            <a:ext cx="4168092" cy="3298698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6301" y="5025076"/>
            <a:ext cx="4168092" cy="3298698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158" y="2286000"/>
            <a:ext cx="3343418" cy="841248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8050721" y="2551176"/>
            <a:ext cx="3154251" cy="362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84" kern="0" spc="-62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왜! DQ212 인가!?</a:t>
            </a:r>
            <a:endParaRPr lang="en-US" sz="2484"/>
          </a:p>
        </p:txBody>
      </p:sp>
      <p:sp>
        <p:nvSpPr>
          <p:cNvPr id="15" name="Text 4"/>
          <p:cNvSpPr/>
          <p:nvPr/>
        </p:nvSpPr>
        <p:spPr>
          <a:xfrm>
            <a:off x="8758523" y="1929098"/>
            <a:ext cx="1738503" cy="164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96">
                <a:solidFill>
                  <a:srgbClr val="C7B117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CHAPTER 01</a:t>
            </a:r>
            <a:endParaRPr lang="en-US" sz="1296"/>
          </a:p>
        </p:txBody>
      </p:sp>
      <p:sp>
        <p:nvSpPr>
          <p:cNvPr id="16" name="Text 5"/>
          <p:cNvSpPr/>
          <p:nvPr/>
        </p:nvSpPr>
        <p:spPr>
          <a:xfrm>
            <a:off x="8695658" y="3328416"/>
            <a:ext cx="2865644" cy="4223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50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개발 배경</a:t>
            </a:r>
            <a:endParaRPr lang="en-US" sz="2016"/>
          </a:p>
        </p:txBody>
      </p:sp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8857" y="3370030"/>
            <a:ext cx="294894" cy="288893"/>
          </a:xfrm>
          <a:prstGeom prst="rect">
            <a:avLst/>
          </a:prstGeom>
        </p:spPr>
      </p:pic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8854" y="3993438"/>
            <a:ext cx="294894" cy="288893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8604" y="2276289"/>
            <a:ext cx="3343418" cy="841248"/>
          </a:xfrm>
          <a:prstGeom prst="rect">
            <a:avLst/>
          </a:prstGeom>
        </p:spPr>
      </p:pic>
      <p:sp>
        <p:nvSpPr>
          <p:cNvPr id="20" name="Text 6"/>
          <p:cNvSpPr/>
          <p:nvPr/>
        </p:nvSpPr>
        <p:spPr>
          <a:xfrm>
            <a:off x="12333113" y="2541461"/>
            <a:ext cx="3154251" cy="362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84" kern="0" spc="-62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DQ212!</a:t>
            </a:r>
            <a:endParaRPr lang="en-US" sz="2484"/>
          </a:p>
        </p:txBody>
      </p:sp>
      <p:sp>
        <p:nvSpPr>
          <p:cNvPr id="21" name="Text 7"/>
          <p:cNvSpPr/>
          <p:nvPr/>
        </p:nvSpPr>
        <p:spPr>
          <a:xfrm>
            <a:off x="13041058" y="1919383"/>
            <a:ext cx="1738503" cy="164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96">
                <a:solidFill>
                  <a:srgbClr val="82B4D0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CHAPTER 02</a:t>
            </a:r>
            <a:endParaRPr lang="en-US" sz="1296"/>
          </a:p>
        </p:txBody>
      </p:sp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0023" y="3344290"/>
            <a:ext cx="294894" cy="288893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27189" y="3993496"/>
            <a:ext cx="294894" cy="288893"/>
          </a:xfrm>
          <a:prstGeom prst="rect">
            <a:avLst/>
          </a:prstGeom>
        </p:spPr>
      </p:pic>
      <p:pic>
        <p:nvPicPr>
          <p:cNvPr id="24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158" y="5705353"/>
            <a:ext cx="3343418" cy="841248"/>
          </a:xfrm>
          <a:prstGeom prst="rect">
            <a:avLst/>
          </a:prstGeom>
        </p:spPr>
      </p:pic>
      <p:sp>
        <p:nvSpPr>
          <p:cNvPr id="25" name="Text 8"/>
          <p:cNvSpPr/>
          <p:nvPr/>
        </p:nvSpPr>
        <p:spPr>
          <a:xfrm>
            <a:off x="8050721" y="5970461"/>
            <a:ext cx="3154251" cy="362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84" kern="0" spc="-62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진행하면서 생긴 일화!</a:t>
            </a:r>
            <a:endParaRPr lang="en-US" sz="2484"/>
          </a:p>
        </p:txBody>
      </p:sp>
      <p:sp>
        <p:nvSpPr>
          <p:cNvPr id="26" name="Text 9"/>
          <p:cNvSpPr/>
          <p:nvPr/>
        </p:nvSpPr>
        <p:spPr>
          <a:xfrm>
            <a:off x="8758666" y="5348526"/>
            <a:ext cx="1738503" cy="164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96">
                <a:solidFill>
                  <a:srgbClr val="82B4D0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CHAPTER 03</a:t>
            </a:r>
            <a:endParaRPr lang="en-US" sz="1296"/>
          </a:p>
        </p:txBody>
      </p:sp>
      <p:sp>
        <p:nvSpPr>
          <p:cNvPr id="27" name="Text 10"/>
          <p:cNvSpPr/>
          <p:nvPr/>
        </p:nvSpPr>
        <p:spPr>
          <a:xfrm>
            <a:off x="8695658" y="6701981"/>
            <a:ext cx="2863929" cy="4330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66" kern="0" spc="-52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문제점 발생</a:t>
            </a:r>
            <a:endParaRPr lang="en-US" sz="2066"/>
          </a:p>
        </p:txBody>
      </p:sp>
      <p:pic>
        <p:nvPicPr>
          <p:cNvPr id="28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2815" y="6773345"/>
            <a:ext cx="294894" cy="288893"/>
          </a:xfrm>
          <a:prstGeom prst="rect">
            <a:avLst/>
          </a:prstGeom>
        </p:spPr>
      </p:pic>
      <p:pic>
        <p:nvPicPr>
          <p:cNvPr id="29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8817" y="7495721"/>
            <a:ext cx="294894" cy="288893"/>
          </a:xfrm>
          <a:prstGeom prst="rect">
            <a:avLst/>
          </a:prstGeom>
        </p:spPr>
      </p:pic>
      <p:pic>
        <p:nvPicPr>
          <p:cNvPr id="30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8512" y="5705353"/>
            <a:ext cx="3343418" cy="841248"/>
          </a:xfrm>
          <a:prstGeom prst="rect">
            <a:avLst/>
          </a:prstGeom>
        </p:spPr>
      </p:pic>
      <p:sp>
        <p:nvSpPr>
          <p:cNvPr id="31" name="Text 11"/>
          <p:cNvSpPr/>
          <p:nvPr/>
        </p:nvSpPr>
        <p:spPr>
          <a:xfrm>
            <a:off x="12333113" y="5970461"/>
            <a:ext cx="3154251" cy="362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84" kern="0" spc="-62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프로젝트 마무리!</a:t>
            </a:r>
            <a:endParaRPr lang="en-US" sz="2484"/>
          </a:p>
        </p:txBody>
      </p:sp>
      <p:sp>
        <p:nvSpPr>
          <p:cNvPr id="32" name="Text 12"/>
          <p:cNvSpPr/>
          <p:nvPr/>
        </p:nvSpPr>
        <p:spPr>
          <a:xfrm>
            <a:off x="13041058" y="5348526"/>
            <a:ext cx="1738503" cy="1645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96">
                <a:solidFill>
                  <a:srgbClr val="C7B117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CHAPTER 04</a:t>
            </a:r>
            <a:endParaRPr lang="en-US" sz="1296"/>
          </a:p>
        </p:txBody>
      </p:sp>
      <p:sp>
        <p:nvSpPr>
          <p:cNvPr id="33" name="Text 13"/>
          <p:cNvSpPr/>
          <p:nvPr/>
        </p:nvSpPr>
        <p:spPr>
          <a:xfrm>
            <a:off x="12952619" y="6701981"/>
            <a:ext cx="2843498" cy="4330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66" kern="0" spc="-52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설명</a:t>
            </a:r>
            <a:endParaRPr lang="en-US" sz="2066"/>
          </a:p>
        </p:txBody>
      </p:sp>
      <p:pic>
        <p:nvPicPr>
          <p:cNvPr id="34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30023" y="6773345"/>
            <a:ext cx="294894" cy="288893"/>
          </a:xfrm>
          <a:prstGeom prst="rect">
            <a:avLst/>
          </a:prstGeom>
        </p:spPr>
      </p:pic>
      <p:pic>
        <p:nvPicPr>
          <p:cNvPr id="35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30023" y="7495721"/>
            <a:ext cx="294894" cy="288893"/>
          </a:xfrm>
          <a:prstGeom prst="rect">
            <a:avLst/>
          </a:prstGeom>
        </p:spPr>
      </p:pic>
      <p:pic>
        <p:nvPicPr>
          <p:cNvPr id="36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7991" y="4697968"/>
            <a:ext cx="356330" cy="479774"/>
          </a:xfrm>
          <a:prstGeom prst="rect">
            <a:avLst/>
          </a:prstGeom>
        </p:spPr>
      </p:pic>
      <p:pic>
        <p:nvPicPr>
          <p:cNvPr id="37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1471" y="5886121"/>
            <a:ext cx="356330" cy="479774"/>
          </a:xfrm>
          <a:prstGeom prst="rect">
            <a:avLst/>
          </a:prstGeom>
        </p:spPr>
      </p:pic>
      <p:pic>
        <p:nvPicPr>
          <p:cNvPr id="38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4251" y="6845125"/>
            <a:ext cx="250031" cy="336756"/>
          </a:xfrm>
          <a:prstGeom prst="rect">
            <a:avLst/>
          </a:prstGeom>
        </p:spPr>
      </p:pic>
      <p:pic>
        <p:nvPicPr>
          <p:cNvPr id="39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4131" y="4669868"/>
            <a:ext cx="4847177" cy="4372547"/>
          </a:xfrm>
          <a:prstGeom prst="rect">
            <a:avLst/>
          </a:prstGeom>
        </p:spPr>
      </p:pic>
      <p:pic>
        <p:nvPicPr>
          <p:cNvPr id="40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437948" y="8945155"/>
            <a:ext cx="18432304" cy="1101995"/>
          </a:xfrm>
          <a:prstGeom prst="rect">
            <a:avLst/>
          </a:prstGeom>
        </p:spPr>
      </p:pic>
      <p:pic>
        <p:nvPicPr>
          <p:cNvPr id="41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78562" y="6496785"/>
            <a:ext cx="1893522" cy="3182826"/>
          </a:xfrm>
          <a:prstGeom prst="rect">
            <a:avLst/>
          </a:prstGeom>
        </p:spPr>
      </p:pic>
      <p:pic>
        <p:nvPicPr>
          <p:cNvPr id="42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04984" y="3544937"/>
            <a:ext cx="1979533" cy="1879378"/>
          </a:xfrm>
          <a:prstGeom prst="rect">
            <a:avLst/>
          </a:prstGeom>
        </p:spPr>
      </p:pic>
      <p:pic>
        <p:nvPicPr>
          <p:cNvPr id="43" name="Image 27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59715" y="3771320"/>
            <a:ext cx="1070134" cy="1048845"/>
          </a:xfrm>
          <a:prstGeom prst="rect">
            <a:avLst/>
          </a:prstGeom>
        </p:spPr>
      </p:pic>
      <p:sp>
        <p:nvSpPr>
          <p:cNvPr id="44" name="Text 14"/>
          <p:cNvSpPr/>
          <p:nvPr/>
        </p:nvSpPr>
        <p:spPr>
          <a:xfrm>
            <a:off x="8694801" y="3948351"/>
            <a:ext cx="2865644" cy="4223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50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모델 설명</a:t>
            </a:r>
            <a:endParaRPr lang="en-US" sz="2016"/>
          </a:p>
        </p:txBody>
      </p:sp>
      <p:sp>
        <p:nvSpPr>
          <p:cNvPr id="45" name="Text 15"/>
          <p:cNvSpPr/>
          <p:nvPr/>
        </p:nvSpPr>
        <p:spPr>
          <a:xfrm>
            <a:off x="13025771" y="3913489"/>
            <a:ext cx="2865644" cy="4223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50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작업 분배 및 스케줄</a:t>
            </a:r>
            <a:endParaRPr lang="en-US" sz="2016"/>
          </a:p>
        </p:txBody>
      </p:sp>
      <p:sp>
        <p:nvSpPr>
          <p:cNvPr id="46" name="Text 16"/>
          <p:cNvSpPr/>
          <p:nvPr/>
        </p:nvSpPr>
        <p:spPr>
          <a:xfrm>
            <a:off x="13025771" y="3282839"/>
            <a:ext cx="2865644" cy="4223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50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기능 구상</a:t>
            </a:r>
            <a:endParaRPr lang="en-US" sz="2016"/>
          </a:p>
        </p:txBody>
      </p:sp>
      <p:sp>
        <p:nvSpPr>
          <p:cNvPr id="47" name="Text 17"/>
          <p:cNvSpPr/>
          <p:nvPr/>
        </p:nvSpPr>
        <p:spPr>
          <a:xfrm>
            <a:off x="8710946" y="7431643"/>
            <a:ext cx="2863929" cy="4330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66" kern="0" spc="-52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해결 방법</a:t>
            </a:r>
            <a:endParaRPr lang="en-US" sz="2066"/>
          </a:p>
        </p:txBody>
      </p:sp>
      <p:sp>
        <p:nvSpPr>
          <p:cNvPr id="48" name="Text 18"/>
          <p:cNvSpPr/>
          <p:nvPr/>
        </p:nvSpPr>
        <p:spPr>
          <a:xfrm>
            <a:off x="12952619" y="7415784"/>
            <a:ext cx="2843498" cy="4330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66" kern="0" spc="-52">
                <a:solidFill>
                  <a:srgbClr val="251917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Q&amp;A</a:t>
            </a:r>
            <a:endParaRPr lang="en-US" sz="2066"/>
          </a:p>
        </p:txBody>
      </p:sp>
      <p:pic>
        <p:nvPicPr>
          <p:cNvPr id="49" name="Image 28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96" y="1394533"/>
            <a:ext cx="14792849" cy="708645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090" y="7903818"/>
            <a:ext cx="1921097" cy="27260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8110" y="9038030"/>
            <a:ext cx="1137857" cy="161463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030" y="9038030"/>
            <a:ext cx="1137857" cy="161463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2183" y="6366510"/>
            <a:ext cx="2588895" cy="382862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7977" y="2362078"/>
            <a:ext cx="2324719" cy="11125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5720" y="4145158"/>
            <a:ext cx="2324719" cy="11125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7960" y="2160771"/>
            <a:ext cx="2880217" cy="634222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2571750" y="3060811"/>
            <a:ext cx="12412980" cy="11868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496" kern="0" spc="-272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왜! DQ212 인가!?</a:t>
            </a:r>
            <a:endParaRPr lang="en-US" sz="8496"/>
          </a:p>
        </p:txBody>
      </p:sp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20" y="5606415"/>
            <a:ext cx="3989070" cy="2180273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495" y="5374953"/>
            <a:ext cx="502920" cy="484346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6943725" y="6147911"/>
            <a:ext cx="3680460" cy="3800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22" kern="0" spc="-87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간편한 휴대</a:t>
            </a:r>
            <a:endParaRPr lang="en-US" sz="2722"/>
          </a:p>
        </p:txBody>
      </p:sp>
      <p:sp>
        <p:nvSpPr>
          <p:cNvPr id="15" name="Text 2"/>
          <p:cNvSpPr/>
          <p:nvPr/>
        </p:nvSpPr>
        <p:spPr>
          <a:xfrm>
            <a:off x="6943725" y="6673691"/>
            <a:ext cx="3680460" cy="38333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86" kern="0" spc="-6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보다 간편하고 어디서든 쉽게 </a:t>
            </a:r>
            <a:endParaRPr lang="en-US" sz="1886"/>
          </a:p>
        </p:txBody>
      </p:sp>
      <p:sp>
        <p:nvSpPr>
          <p:cNvPr id="16" name="Text 3"/>
          <p:cNvSpPr/>
          <p:nvPr/>
        </p:nvSpPr>
        <p:spPr>
          <a:xfrm>
            <a:off x="6943725" y="7057025"/>
            <a:ext cx="3680460" cy="38333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86" kern="0" spc="-6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휴대할수 있는 개인 선풍기</a:t>
            </a:r>
            <a:endParaRPr lang="en-US" sz="1886"/>
          </a:p>
        </p:txBody>
      </p:sp>
      <p:pic>
        <p:nvPicPr>
          <p:cNvPr id="17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5606561"/>
            <a:ext cx="3989070" cy="2180273"/>
          </a:xfrm>
          <a:prstGeom prst="rect">
            <a:avLst/>
          </a:prstGeom>
        </p:spPr>
      </p:pic>
      <p:pic>
        <p:nvPicPr>
          <p:cNvPr id="18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7675" y="5375099"/>
            <a:ext cx="502920" cy="484346"/>
          </a:xfrm>
          <a:prstGeom prst="rect">
            <a:avLst/>
          </a:prstGeom>
        </p:spPr>
      </p:pic>
      <p:sp>
        <p:nvSpPr>
          <p:cNvPr id="19" name="Text 4"/>
          <p:cNvSpPr/>
          <p:nvPr/>
        </p:nvSpPr>
        <p:spPr>
          <a:xfrm>
            <a:off x="2668905" y="6148054"/>
            <a:ext cx="3680460" cy="3800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22" kern="0" spc="-87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나날이 더워지는 날씨</a:t>
            </a:r>
            <a:endParaRPr lang="en-US" sz="2722"/>
          </a:p>
        </p:txBody>
      </p:sp>
      <p:sp>
        <p:nvSpPr>
          <p:cNvPr id="20" name="Text 5"/>
          <p:cNvSpPr/>
          <p:nvPr/>
        </p:nvSpPr>
        <p:spPr>
          <a:xfrm>
            <a:off x="2668905" y="6673834"/>
            <a:ext cx="3680460" cy="766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86" kern="0" spc="-6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점점 더워지는 여름 날씨에 필요한 아이템 </a:t>
            </a:r>
            <a:endParaRPr lang="en-US" sz="1886"/>
          </a:p>
        </p:txBody>
      </p:sp>
      <p:pic>
        <p:nvPicPr>
          <p:cNvPr id="21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52810" y="5606561"/>
            <a:ext cx="3989070" cy="2180273"/>
          </a:xfrm>
          <a:prstGeom prst="rect">
            <a:avLst/>
          </a:prstGeom>
        </p:spPr>
      </p:pic>
      <p:pic>
        <p:nvPicPr>
          <p:cNvPr id="22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5839" y="5375099"/>
            <a:ext cx="502920" cy="484346"/>
          </a:xfrm>
          <a:prstGeom prst="rect">
            <a:avLst/>
          </a:prstGeom>
        </p:spPr>
      </p:pic>
      <p:sp>
        <p:nvSpPr>
          <p:cNvPr id="23" name="Text 6"/>
          <p:cNvSpPr/>
          <p:nvPr/>
        </p:nvSpPr>
        <p:spPr>
          <a:xfrm>
            <a:off x="11207115" y="6148054"/>
            <a:ext cx="3680460" cy="3800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22" kern="0" spc="-87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나만에 바람</a:t>
            </a:r>
            <a:endParaRPr lang="en-US" sz="2722"/>
          </a:p>
        </p:txBody>
      </p:sp>
      <p:sp>
        <p:nvSpPr>
          <p:cNvPr id="24" name="Text 7"/>
          <p:cNvSpPr/>
          <p:nvPr/>
        </p:nvSpPr>
        <p:spPr>
          <a:xfrm>
            <a:off x="11207115" y="6673834"/>
            <a:ext cx="3680460" cy="38333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86" kern="0" spc="-6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선풍기도 대중화 시대</a:t>
            </a:r>
            <a:endParaRPr lang="en-US" sz="1886"/>
          </a:p>
        </p:txBody>
      </p:sp>
      <p:pic>
        <p:nvPicPr>
          <p:cNvPr id="25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33383" y="5953677"/>
            <a:ext cx="3617024" cy="5521404"/>
          </a:xfrm>
          <a:prstGeom prst="rect">
            <a:avLst/>
          </a:prstGeom>
        </p:spPr>
      </p:pic>
      <p:pic>
        <p:nvPicPr>
          <p:cNvPr id="26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874840">
            <a:off x="13616879" y="7991829"/>
            <a:ext cx="950171" cy="1031434"/>
          </a:xfrm>
          <a:prstGeom prst="rect">
            <a:avLst/>
          </a:prstGeom>
        </p:spPr>
      </p:pic>
      <p:pic>
        <p:nvPicPr>
          <p:cNvPr id="27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49249" y="-506308"/>
            <a:ext cx="3907346" cy="1870234"/>
          </a:xfrm>
          <a:prstGeom prst="rect">
            <a:avLst/>
          </a:prstGeom>
        </p:spPr>
      </p:pic>
      <p:pic>
        <p:nvPicPr>
          <p:cNvPr id="28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6161" y="1248997"/>
            <a:ext cx="1716500" cy="274177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334" y="3069046"/>
            <a:ext cx="7569803" cy="262289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870" y="1248915"/>
            <a:ext cx="1818084" cy="2637187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695605" y="1353884"/>
            <a:ext cx="10164985" cy="11465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208" kern="0" spc="-205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개발 배경</a:t>
            </a:r>
            <a:endParaRPr lang="en-US" sz="8208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190" y="3068955"/>
            <a:ext cx="7155037" cy="546354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" y="3487220"/>
            <a:ext cx="6309360" cy="58950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897380" y="3663172"/>
            <a:ext cx="5852446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점점 더 더워지는 여름 날씨</a:t>
            </a:r>
            <a:endParaRPr lang="en-US" sz="1872"/>
          </a:p>
        </p:txBody>
      </p:sp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4188" y="5909685"/>
            <a:ext cx="7569803" cy="2622899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5440" y="3487366"/>
            <a:ext cx="6617970" cy="589502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9251442" y="3663315"/>
            <a:ext cx="6585966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간편한 휴대</a:t>
            </a:r>
            <a:endParaRPr lang="en-US" sz="1872"/>
          </a:p>
        </p:txBody>
      </p:sp>
      <p:sp>
        <p:nvSpPr>
          <p:cNvPr id="13" name="Text 3"/>
          <p:cNvSpPr/>
          <p:nvPr/>
        </p:nvSpPr>
        <p:spPr>
          <a:xfrm>
            <a:off x="9347025" y="4316111"/>
            <a:ext cx="1231440" cy="3177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84" kern="0" spc="-55">
                <a:solidFill>
                  <a:srgbClr val="29250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· 경제적 측면</a:t>
            </a:r>
            <a:endParaRPr lang="en-US" sz="1584"/>
          </a:p>
        </p:txBody>
      </p:sp>
      <p:sp>
        <p:nvSpPr>
          <p:cNvPr id="14" name="Text 4"/>
          <p:cNvSpPr/>
          <p:nvPr/>
        </p:nvSpPr>
        <p:spPr>
          <a:xfrm>
            <a:off x="9347025" y="4633865"/>
            <a:ext cx="1231440" cy="3177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1584"/>
          </a:p>
        </p:txBody>
      </p:sp>
      <p:sp>
        <p:nvSpPr>
          <p:cNvPr id="15" name="Text 5"/>
          <p:cNvSpPr/>
          <p:nvPr/>
        </p:nvSpPr>
        <p:spPr>
          <a:xfrm>
            <a:off x="9347025" y="4951619"/>
            <a:ext cx="1231440" cy="3177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84" kern="0" spc="-55">
                <a:solidFill>
                  <a:srgbClr val="29250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· 가치관 변화</a:t>
            </a:r>
            <a:endParaRPr lang="en-US" sz="1584"/>
          </a:p>
        </p:txBody>
      </p:sp>
      <p:sp>
        <p:nvSpPr>
          <p:cNvPr id="16" name="Text 6"/>
          <p:cNvSpPr/>
          <p:nvPr/>
        </p:nvSpPr>
        <p:spPr>
          <a:xfrm>
            <a:off x="10568892" y="7439501"/>
            <a:ext cx="5269230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84" kern="0" spc="-71">
                <a:solidFill>
                  <a:srgbClr val="292506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1인 소비 증가, 불편함을 해결하기 위한 소비  </a:t>
            </a:r>
            <a:endParaRPr lang="en-US" sz="1584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0170" y="6321595"/>
            <a:ext cx="6617970" cy="589502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9283589" y="6497526"/>
            <a:ext cx="6491240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Q. 나만에 바람</a:t>
            </a:r>
            <a:endParaRPr lang="en-US" sz="1872"/>
          </a:p>
        </p:txBody>
      </p:sp>
      <p:sp>
        <p:nvSpPr>
          <p:cNvPr id="19" name="Text 8"/>
          <p:cNvSpPr/>
          <p:nvPr/>
        </p:nvSpPr>
        <p:spPr>
          <a:xfrm>
            <a:off x="9347025" y="7087457"/>
            <a:ext cx="1357313" cy="3466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1728"/>
          </a:p>
        </p:txBody>
      </p:sp>
      <p:sp>
        <p:nvSpPr>
          <p:cNvPr id="20" name="Text 9"/>
          <p:cNvSpPr/>
          <p:nvPr/>
        </p:nvSpPr>
        <p:spPr>
          <a:xfrm>
            <a:off x="9347025" y="7434072"/>
            <a:ext cx="1357313" cy="3466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728" kern="0" spc="-60">
                <a:solidFill>
                  <a:srgbClr val="29250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· 소비의 패턴</a:t>
            </a:r>
            <a:endParaRPr lang="en-US" sz="1728"/>
          </a:p>
        </p:txBody>
      </p:sp>
      <p:sp>
        <p:nvSpPr>
          <p:cNvPr id="21" name="Text 10"/>
          <p:cNvSpPr/>
          <p:nvPr/>
        </p:nvSpPr>
        <p:spPr>
          <a:xfrm>
            <a:off x="10431018" y="4279535"/>
            <a:ext cx="5269230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84" kern="0" spc="-71">
                <a:solidFill>
                  <a:srgbClr val="292506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휴대용 선풍기가 가격이 저렴해지고 경쟁하는 기업</a:t>
            </a:r>
            <a:endParaRPr lang="en-US" sz="1584"/>
          </a:p>
        </p:txBody>
      </p:sp>
      <p:sp>
        <p:nvSpPr>
          <p:cNvPr id="22" name="Text 11"/>
          <p:cNvSpPr/>
          <p:nvPr/>
        </p:nvSpPr>
        <p:spPr>
          <a:xfrm>
            <a:off x="10431018" y="4621435"/>
            <a:ext cx="5269230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84" kern="0" spc="-71">
                <a:solidFill>
                  <a:srgbClr val="292506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 </a:t>
            </a:r>
            <a:endParaRPr lang="en-US" sz="1584"/>
          </a:p>
        </p:txBody>
      </p:sp>
      <p:sp>
        <p:nvSpPr>
          <p:cNvPr id="23" name="Text 12"/>
          <p:cNvSpPr/>
          <p:nvPr/>
        </p:nvSpPr>
        <p:spPr>
          <a:xfrm>
            <a:off x="10431018" y="4963335"/>
            <a:ext cx="5269230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84" kern="0" spc="-71">
                <a:solidFill>
                  <a:srgbClr val="292506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선풍기 한대로 어려면이 쓰는 시대보다 개인별 각자 개인용 선풍기 선호</a:t>
            </a:r>
            <a:endParaRPr lang="en-US" sz="1584"/>
          </a:p>
        </p:txBody>
      </p:sp>
      <p:sp>
        <p:nvSpPr>
          <p:cNvPr id="24" name="Text 13"/>
          <p:cNvSpPr/>
          <p:nvPr/>
        </p:nvSpPr>
        <p:spPr>
          <a:xfrm>
            <a:off x="14295786" y="898883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">
                <a:solidFill>
                  <a:srgbClr val="9F9F9F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PAGE 03</a:t>
            </a:r>
            <a:endParaRPr lang="en-US" sz="1512"/>
          </a:p>
        </p:txBody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53160">
            <a:off x="-313200" y="6739558"/>
            <a:ext cx="2497711" cy="4723644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900000">
            <a:off x="15950428" y="4414111"/>
            <a:ext cx="2001292" cy="2540697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1387" y="4301018"/>
            <a:ext cx="6504527" cy="2683907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3223260" y="7306913"/>
            <a:ext cx="5269230" cy="4040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72" kern="0" spc="-84">
                <a:solidFill>
                  <a:srgbClr val="292506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열사병 급증 현상  : 극단적 고온 환경에서 신체가 충분히 </a:t>
            </a:r>
            <a:endParaRPr lang="en-US" sz="1872"/>
          </a:p>
        </p:txBody>
      </p:sp>
      <p:sp>
        <p:nvSpPr>
          <p:cNvPr id="29" name="Text 15"/>
          <p:cNvSpPr/>
          <p:nvPr/>
        </p:nvSpPr>
        <p:spPr>
          <a:xfrm>
            <a:off x="3223260" y="7710964"/>
            <a:ext cx="5269230" cy="4040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72" kern="0" spc="-84">
                <a:solidFill>
                  <a:srgbClr val="292506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신속하게 열을 방출할 수 없기 때문에 발생</a:t>
            </a:r>
            <a:endParaRPr lang="en-US" sz="1872"/>
          </a:p>
        </p:txBody>
      </p:sp>
      <p:pic>
        <p:nvPicPr>
          <p:cNvPr id="30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131" y="6284543"/>
            <a:ext cx="1472327" cy="208926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4515" y="6284543"/>
            <a:ext cx="1472327" cy="208926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7948" y="8282215"/>
            <a:ext cx="18432304" cy="1970389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326130" y="1239584"/>
            <a:ext cx="10904220" cy="11465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208" kern="0" spc="-205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모델 설명</a:t>
            </a:r>
            <a:endParaRPr lang="en-US" sz="8208"/>
          </a:p>
        </p:txBody>
      </p:sp>
      <p:sp>
        <p:nvSpPr>
          <p:cNvPr id="7" name="Text 1"/>
          <p:cNvSpPr/>
          <p:nvPr/>
        </p:nvSpPr>
        <p:spPr>
          <a:xfrm>
            <a:off x="14295786" y="898883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">
                <a:solidFill>
                  <a:srgbClr val="776C62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PAGE 04</a:t>
            </a:r>
            <a:endParaRPr lang="en-US" sz="1512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0284" y="2240262"/>
            <a:ext cx="1862804" cy="89154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77595" y="1544339"/>
            <a:ext cx="2074974" cy="993124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75" y="611718"/>
            <a:ext cx="1311878" cy="627936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269" y="3538280"/>
            <a:ext cx="3593306" cy="1565910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1752648" y="4202240"/>
            <a:ext cx="1437608" cy="24131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728" kern="0" spc="-43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캠핑용 DQ212</a:t>
            </a:r>
            <a:endParaRPr lang="en-US" sz="1728"/>
          </a:p>
        </p:txBody>
      </p:sp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49814">
            <a:off x="3802615" y="4325724"/>
            <a:ext cx="1307903" cy="363869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85" y="6716277"/>
            <a:ext cx="3593306" cy="1565910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589931" y="7147751"/>
            <a:ext cx="1914954" cy="2816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5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삼각대 분리 기능</a:t>
            </a:r>
            <a:endParaRPr lang="en-US" sz="2016"/>
          </a:p>
        </p:txBody>
      </p:sp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302740">
            <a:off x="3937198" y="7224318"/>
            <a:ext cx="1315273" cy="1024567"/>
          </a:xfrm>
          <a:prstGeom prst="rect">
            <a:avLst/>
          </a:prstGeom>
        </p:spPr>
      </p:pic>
      <p:pic>
        <p:nvPicPr>
          <p:cNvPr id="17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270" y="5338831"/>
            <a:ext cx="3614595" cy="511064"/>
          </a:xfrm>
          <a:prstGeom prst="rect">
            <a:avLst/>
          </a:prstGeom>
        </p:spPr>
      </p:pic>
      <p:pic>
        <p:nvPicPr>
          <p:cNvPr id="18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9190" y="6020824"/>
            <a:ext cx="3614595" cy="510921"/>
          </a:xfrm>
          <a:prstGeom prst="rect">
            <a:avLst/>
          </a:prstGeom>
        </p:spPr>
      </p:pic>
      <p:pic>
        <p:nvPicPr>
          <p:cNvPr id="19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07262" y="3824268"/>
            <a:ext cx="3782330" cy="5356670"/>
          </a:xfrm>
          <a:prstGeom prst="rect">
            <a:avLst/>
          </a:prstGeom>
        </p:spPr>
      </p:pic>
      <p:pic>
        <p:nvPicPr>
          <p:cNvPr id="20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7701" y="3866230"/>
            <a:ext cx="917972" cy="910114"/>
          </a:xfrm>
          <a:prstGeom prst="rect">
            <a:avLst/>
          </a:prstGeom>
        </p:spPr>
      </p:pic>
      <p:sp>
        <p:nvSpPr>
          <p:cNvPr id="21" name="Text 4"/>
          <p:cNvSpPr/>
          <p:nvPr/>
        </p:nvSpPr>
        <p:spPr>
          <a:xfrm>
            <a:off x="1534763" y="7645813"/>
            <a:ext cx="1960674" cy="2816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5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천장 걸이형 가능</a:t>
            </a:r>
            <a:endParaRPr lang="en-US" sz="2016"/>
          </a:p>
        </p:txBody>
      </p:sp>
      <p:pic>
        <p:nvPicPr>
          <p:cNvPr id="22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5781" y="5472062"/>
            <a:ext cx="279035" cy="210169"/>
          </a:xfrm>
          <a:prstGeom prst="rect">
            <a:avLst/>
          </a:prstGeom>
        </p:spPr>
      </p:pic>
      <p:pic>
        <p:nvPicPr>
          <p:cNvPr id="23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0406" y="6171139"/>
            <a:ext cx="279035" cy="210169"/>
          </a:xfrm>
          <a:prstGeom prst="rect">
            <a:avLst/>
          </a:prstGeom>
        </p:spPr>
      </p:pic>
      <p:pic>
        <p:nvPicPr>
          <p:cNvPr id="24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79854" y="6716295"/>
            <a:ext cx="3614595" cy="510921"/>
          </a:xfrm>
          <a:prstGeom prst="rect">
            <a:avLst/>
          </a:prstGeom>
        </p:spPr>
      </p:pic>
      <p:pic>
        <p:nvPicPr>
          <p:cNvPr id="25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30338" y="3924312"/>
            <a:ext cx="6408230" cy="3927777"/>
          </a:xfrm>
          <a:prstGeom prst="rect">
            <a:avLst/>
          </a:prstGeom>
        </p:spPr>
      </p:pic>
      <p:pic>
        <p:nvPicPr>
          <p:cNvPr id="26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78425" y="4066008"/>
            <a:ext cx="6088904" cy="3626596"/>
          </a:xfrm>
          <a:prstGeom prst="rect">
            <a:avLst/>
          </a:prstGeom>
        </p:spPr>
      </p:pic>
      <p:pic>
        <p:nvPicPr>
          <p:cNvPr id="27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85111" y="5639781"/>
            <a:ext cx="279035" cy="210169"/>
          </a:xfrm>
          <a:prstGeom prst="rect">
            <a:avLst/>
          </a:prstGeom>
        </p:spPr>
      </p:pic>
      <p:pic>
        <p:nvPicPr>
          <p:cNvPr id="28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4423">
            <a:off x="8561408" y="6807187"/>
            <a:ext cx="279036" cy="210311"/>
          </a:xfrm>
          <a:prstGeom prst="rect">
            <a:avLst/>
          </a:prstGeom>
        </p:spPr>
      </p:pic>
      <p:pic>
        <p:nvPicPr>
          <p:cNvPr id="29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752552" y="-449695"/>
            <a:ext cx="3199400" cy="1531334"/>
          </a:xfrm>
          <a:prstGeom prst="rect">
            <a:avLst/>
          </a:prstGeom>
        </p:spPr>
      </p:pic>
      <p:pic>
        <p:nvPicPr>
          <p:cNvPr id="30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79946" y="6066514"/>
            <a:ext cx="3614595" cy="510921"/>
          </a:xfrm>
          <a:prstGeom prst="rect">
            <a:avLst/>
          </a:prstGeom>
        </p:spPr>
      </p:pic>
      <p:pic>
        <p:nvPicPr>
          <p:cNvPr id="31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96" y="1394533"/>
            <a:ext cx="14792849" cy="708645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4090" y="7903818"/>
            <a:ext cx="1921097" cy="27260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8110" y="9038030"/>
            <a:ext cx="1137857" cy="161463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030" y="9038030"/>
            <a:ext cx="1137857" cy="161463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2183" y="6366510"/>
            <a:ext cx="2588895" cy="382862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7977" y="2362078"/>
            <a:ext cx="2324719" cy="11125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5720" y="4145158"/>
            <a:ext cx="2324719" cy="11125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8106" y="2161363"/>
            <a:ext cx="2880360" cy="63436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2571750" y="3060811"/>
            <a:ext cx="12412980" cy="11868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496" kern="0" spc="-272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DQ212!</a:t>
            </a:r>
            <a:endParaRPr lang="en-US" sz="8496"/>
          </a:p>
        </p:txBody>
      </p:sp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20" y="5606415"/>
            <a:ext cx="3989070" cy="2180273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495" y="5374953"/>
            <a:ext cx="502920" cy="484346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6943725" y="6147911"/>
            <a:ext cx="3680460" cy="3800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22" kern="0" spc="-87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기능 구상</a:t>
            </a:r>
            <a:endParaRPr lang="en-US" sz="2722"/>
          </a:p>
        </p:txBody>
      </p:sp>
      <p:sp>
        <p:nvSpPr>
          <p:cNvPr id="15" name="Text 2"/>
          <p:cNvSpPr/>
          <p:nvPr/>
        </p:nvSpPr>
        <p:spPr>
          <a:xfrm>
            <a:off x="6943725" y="6673691"/>
            <a:ext cx="3680460" cy="766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86" kern="0" spc="-6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기능에 필요한 기능과 모듈을 구상하기 위한 계획</a:t>
            </a:r>
            <a:endParaRPr lang="en-US" sz="1886"/>
          </a:p>
        </p:txBody>
      </p:sp>
      <p:pic>
        <p:nvPicPr>
          <p:cNvPr id="16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5606561"/>
            <a:ext cx="3989070" cy="2180273"/>
          </a:xfrm>
          <a:prstGeom prst="rect">
            <a:avLst/>
          </a:prstGeom>
        </p:spPr>
      </p:pic>
      <p:pic>
        <p:nvPicPr>
          <p:cNvPr id="17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7675" y="5375099"/>
            <a:ext cx="502920" cy="484346"/>
          </a:xfrm>
          <a:prstGeom prst="rect">
            <a:avLst/>
          </a:prstGeom>
        </p:spPr>
      </p:pic>
      <p:sp>
        <p:nvSpPr>
          <p:cNvPr id="18" name="Text 3"/>
          <p:cNvSpPr/>
          <p:nvPr/>
        </p:nvSpPr>
        <p:spPr>
          <a:xfrm>
            <a:off x="2668905" y="6148054"/>
            <a:ext cx="3680460" cy="3800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22" kern="0" spc="-87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아이디어 회의</a:t>
            </a:r>
            <a:endParaRPr lang="en-US" sz="2722"/>
          </a:p>
        </p:txBody>
      </p:sp>
      <p:sp>
        <p:nvSpPr>
          <p:cNvPr id="19" name="Text 4"/>
          <p:cNvSpPr/>
          <p:nvPr/>
        </p:nvSpPr>
        <p:spPr>
          <a:xfrm>
            <a:off x="2668905" y="6673834"/>
            <a:ext cx="3680460" cy="766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86" kern="0" spc="-6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기존에 기능을 보다 더 편하고 불편했던 점을 보안하긴 위한 아이디어</a:t>
            </a:r>
            <a:endParaRPr lang="en-US" sz="1886"/>
          </a:p>
        </p:txBody>
      </p:sp>
      <p:pic>
        <p:nvPicPr>
          <p:cNvPr id="20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52810" y="5606561"/>
            <a:ext cx="3989070" cy="2180273"/>
          </a:xfrm>
          <a:prstGeom prst="rect">
            <a:avLst/>
          </a:prstGeom>
        </p:spPr>
      </p:pic>
      <p:pic>
        <p:nvPicPr>
          <p:cNvPr id="21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5839" y="5375099"/>
            <a:ext cx="502920" cy="484346"/>
          </a:xfrm>
          <a:prstGeom prst="rect">
            <a:avLst/>
          </a:prstGeom>
        </p:spPr>
      </p:pic>
      <p:sp>
        <p:nvSpPr>
          <p:cNvPr id="22" name="Text 5"/>
          <p:cNvSpPr/>
          <p:nvPr/>
        </p:nvSpPr>
        <p:spPr>
          <a:xfrm>
            <a:off x="11207115" y="6148054"/>
            <a:ext cx="3680460" cy="3800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22" kern="0" spc="-87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작업 분배 및 스케줄</a:t>
            </a:r>
            <a:endParaRPr lang="en-US" sz="2722"/>
          </a:p>
        </p:txBody>
      </p:sp>
      <p:sp>
        <p:nvSpPr>
          <p:cNvPr id="23" name="Text 6"/>
          <p:cNvSpPr/>
          <p:nvPr/>
        </p:nvSpPr>
        <p:spPr>
          <a:xfrm>
            <a:off x="11207115" y="6673834"/>
            <a:ext cx="3680460" cy="38333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86" kern="0" spc="-6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이제 각자 개인이 맡은 업무</a:t>
            </a:r>
            <a:endParaRPr lang="en-US" sz="1886"/>
          </a:p>
        </p:txBody>
      </p:sp>
      <p:sp>
        <p:nvSpPr>
          <p:cNvPr id="24" name="Text 7"/>
          <p:cNvSpPr/>
          <p:nvPr/>
        </p:nvSpPr>
        <p:spPr>
          <a:xfrm>
            <a:off x="11207115" y="7057168"/>
            <a:ext cx="3680460" cy="38333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86" kern="0" spc="-60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부담을 나누워서 작업을 실행</a:t>
            </a:r>
            <a:endParaRPr lang="en-US" sz="1886"/>
          </a:p>
        </p:txBody>
      </p:sp>
      <p:pic>
        <p:nvPicPr>
          <p:cNvPr id="25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33383" y="5953677"/>
            <a:ext cx="3617024" cy="5521404"/>
          </a:xfrm>
          <a:prstGeom prst="rect">
            <a:avLst/>
          </a:prstGeom>
        </p:spPr>
      </p:pic>
      <p:pic>
        <p:nvPicPr>
          <p:cNvPr id="26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874840">
            <a:off x="13616879" y="7991829"/>
            <a:ext cx="950171" cy="1031434"/>
          </a:xfrm>
          <a:prstGeom prst="rect">
            <a:avLst/>
          </a:prstGeom>
        </p:spPr>
      </p:pic>
      <p:pic>
        <p:nvPicPr>
          <p:cNvPr id="27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49249" y="-506308"/>
            <a:ext cx="3907346" cy="1870234"/>
          </a:xfrm>
          <a:prstGeom prst="rect">
            <a:avLst/>
          </a:prstGeom>
        </p:spPr>
      </p:pic>
      <p:pic>
        <p:nvPicPr>
          <p:cNvPr id="28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54314">
            <a:off x="15506029" y="7918192"/>
            <a:ext cx="1863017" cy="24867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326130" y="1271588"/>
            <a:ext cx="10904220" cy="11465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208" kern="0" spc="-328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아이디어 회의</a:t>
            </a:r>
            <a:endParaRPr lang="en-US" sz="8208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99960">
            <a:off x="16744493" y="-564010"/>
            <a:ext cx="1713375" cy="481434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6734">
            <a:off x="-400671" y="-35282"/>
            <a:ext cx="2001292" cy="2540697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" y="7784744"/>
            <a:ext cx="1816370" cy="260032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4295786" y="898883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">
                <a:solidFill>
                  <a:srgbClr val="9F9F9F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PAGE 06</a:t>
            </a:r>
            <a:endParaRPr lang="en-US" sz="1512"/>
          </a:p>
        </p:txBody>
      </p:sp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560" y="5603654"/>
            <a:ext cx="4848749" cy="1028557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6489668" y="5965746"/>
            <a:ext cx="4256389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48" kern="0" spc="-98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평소에 사용하는 불편함 점 보안</a:t>
            </a:r>
            <a:endParaRPr lang="en-US" sz="2448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4368" y="4751478"/>
            <a:ext cx="4848749" cy="1028557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12234529" y="5103209"/>
            <a:ext cx="4400407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48" kern="0" spc="-98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온습도 정보를 받아서 작동시키기</a:t>
            </a:r>
            <a:endParaRPr lang="en-US" sz="2448"/>
          </a:p>
        </p:txBody>
      </p:sp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8429" y="7528036"/>
            <a:ext cx="6673406" cy="1028414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3066" y="2850871"/>
            <a:ext cx="8005286" cy="1028557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092" y="4074768"/>
            <a:ext cx="6476238" cy="1028557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952" y="7410051"/>
            <a:ext cx="6240923" cy="1028557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9189434" y="7872984"/>
            <a:ext cx="6091190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48" kern="0" spc="-98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타이머를 정해진 시간으로만 지정해야 하는가? </a:t>
            </a:r>
            <a:endParaRPr lang="en-US" sz="2448"/>
          </a:p>
        </p:txBody>
      </p:sp>
      <p:sp>
        <p:nvSpPr>
          <p:cNvPr id="18" name="Text 5"/>
          <p:cNvSpPr/>
          <p:nvPr/>
        </p:nvSpPr>
        <p:spPr>
          <a:xfrm>
            <a:off x="5618274" y="3195257"/>
            <a:ext cx="7363063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48" kern="0" spc="-98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풍량에</a:t>
            </a:r>
            <a:r>
              <a:rPr lang="en-US" sz="2448" kern="0" spc="-98" dirty="0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2448" kern="0" spc="-98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속도를</a:t>
            </a:r>
            <a:r>
              <a:rPr lang="en-US" sz="2448" kern="0" spc="-98" dirty="0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꼭 </a:t>
            </a:r>
            <a:r>
              <a:rPr lang="en-US" sz="2448" kern="0" spc="-98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버튼</a:t>
            </a:r>
            <a:r>
              <a:rPr lang="en-US" sz="2448" kern="0" spc="-98" dirty="0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2448" kern="0" spc="-98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LED에</a:t>
            </a:r>
            <a:r>
              <a:rPr lang="en-US" sz="2448" kern="0" spc="-98" dirty="0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2448" kern="0" spc="-98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다가가서</a:t>
            </a:r>
            <a:r>
              <a:rPr lang="en-US" sz="2448" kern="0" spc="-98" dirty="0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2448" kern="0" spc="-98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확인</a:t>
            </a:r>
            <a:r>
              <a:rPr lang="en-US" sz="2448" kern="0" spc="-98" dirty="0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 </a:t>
            </a:r>
            <a:r>
              <a:rPr lang="en-US" sz="2448" kern="0" spc="-98" dirty="0" err="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해야하는가</a:t>
            </a:r>
            <a:endParaRPr lang="en-US" sz="2448" dirty="0"/>
          </a:p>
        </p:txBody>
      </p:sp>
      <p:sp>
        <p:nvSpPr>
          <p:cNvPr id="19" name="Text 6"/>
          <p:cNvSpPr/>
          <p:nvPr/>
        </p:nvSpPr>
        <p:spPr>
          <a:xfrm>
            <a:off x="474631" y="4435983"/>
            <a:ext cx="6107049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48" kern="0" spc="-98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 시간을 보다 더 간편하게 보기위한 방법</a:t>
            </a:r>
            <a:endParaRPr lang="en-US" sz="2448"/>
          </a:p>
        </p:txBody>
      </p:sp>
      <p:sp>
        <p:nvSpPr>
          <p:cNvPr id="20" name="Text 7"/>
          <p:cNvSpPr/>
          <p:nvPr/>
        </p:nvSpPr>
        <p:spPr>
          <a:xfrm>
            <a:off x="1976819" y="7753826"/>
            <a:ext cx="5750576" cy="341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48" kern="0" spc="-98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아기와 어르신들을 위한 자연바람 모드 추가</a:t>
            </a:r>
            <a:endParaRPr lang="en-US" sz="2448"/>
          </a:p>
        </p:txBody>
      </p:sp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80099">
            <a:off x="7972744" y="4626781"/>
            <a:ext cx="1527587" cy="163114"/>
          </a:xfrm>
          <a:prstGeom prst="rect">
            <a:avLst/>
          </a:prstGeom>
        </p:spPr>
      </p:pic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62309">
            <a:off x="11153485" y="5862045"/>
            <a:ext cx="1427790" cy="361111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2183780">
            <a:off x="5063135" y="5421147"/>
            <a:ext cx="1074639" cy="423546"/>
          </a:xfrm>
          <a:prstGeom prst="rect">
            <a:avLst/>
          </a:prstGeom>
        </p:spPr>
      </p:pic>
      <p:pic>
        <p:nvPicPr>
          <p:cNvPr id="24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7244280">
            <a:off x="5749054" y="6829123"/>
            <a:ext cx="971852" cy="366441"/>
          </a:xfrm>
          <a:prstGeom prst="rect">
            <a:avLst/>
          </a:prstGeom>
        </p:spPr>
      </p:pic>
      <p:pic>
        <p:nvPicPr>
          <p:cNvPr id="25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4231368">
            <a:off x="10592776" y="6979853"/>
            <a:ext cx="749476" cy="223775"/>
          </a:xfrm>
          <a:prstGeom prst="rect">
            <a:avLst/>
          </a:prstGeom>
        </p:spPr>
      </p:pic>
      <p:pic>
        <p:nvPicPr>
          <p:cNvPr id="26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40" y="100013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517" y="572908"/>
            <a:ext cx="1716500" cy="274177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40" y="677415"/>
            <a:ext cx="1818084" cy="263718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82" y="3086466"/>
            <a:ext cx="16367903" cy="54635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695605" y="1353884"/>
            <a:ext cx="10164985" cy="11465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208" kern="0" spc="-205">
                <a:solidFill>
                  <a:srgbClr val="16161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기능 구상</a:t>
            </a:r>
            <a:endParaRPr lang="en-US" sz="8208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87" y="2496952"/>
            <a:ext cx="1211580" cy="568643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9386" y="2662333"/>
            <a:ext cx="777383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구상도</a:t>
            </a:r>
            <a:endParaRPr lang="en-US" sz="1872"/>
          </a:p>
        </p:txBody>
      </p:sp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53160">
            <a:off x="-426903" y="7578145"/>
            <a:ext cx="1934870" cy="3659209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00000">
            <a:off x="16343071" y="8443862"/>
            <a:ext cx="1518590" cy="1927884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4295786" y="898883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">
                <a:solidFill>
                  <a:srgbClr val="9F9F9F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PAGE 03</a:t>
            </a:r>
            <a:endParaRPr lang="en-US" sz="1512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667" y="3883621"/>
            <a:ext cx="2030111" cy="612934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7344" y="3958931"/>
            <a:ext cx="1880521" cy="451771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7612" y="4593223"/>
            <a:ext cx="2063972" cy="651510"/>
          </a:xfrm>
          <a:prstGeom prst="rect">
            <a:avLst/>
          </a:prstGeom>
        </p:spPr>
      </p:pic>
      <p:pic>
        <p:nvPicPr>
          <p:cNvPr id="1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27703" y="6087216"/>
            <a:ext cx="2018538" cy="623078"/>
          </a:xfrm>
          <a:prstGeom prst="rect">
            <a:avLst/>
          </a:prstGeom>
        </p:spPr>
      </p:pic>
      <p:sp>
        <p:nvSpPr>
          <p:cNvPr id="16" name="Text 3"/>
          <p:cNvSpPr/>
          <p:nvPr/>
        </p:nvSpPr>
        <p:spPr>
          <a:xfrm>
            <a:off x="2597325" y="6279499"/>
            <a:ext cx="1823228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기본 온습도 FPD</a:t>
            </a:r>
            <a:endParaRPr lang="en-US" sz="1872"/>
          </a:p>
        </p:txBody>
      </p:sp>
      <p:sp>
        <p:nvSpPr>
          <p:cNvPr id="17" name="Text 4"/>
          <p:cNvSpPr/>
          <p:nvPr/>
        </p:nvSpPr>
        <p:spPr>
          <a:xfrm>
            <a:off x="2644473" y="4800029"/>
            <a:ext cx="1811941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자연 바람풍 모드</a:t>
            </a:r>
            <a:endParaRPr lang="en-US" sz="1872"/>
          </a:p>
        </p:txBody>
      </p:sp>
      <p:sp>
        <p:nvSpPr>
          <p:cNvPr id="18" name="Text 5"/>
          <p:cNvSpPr/>
          <p:nvPr/>
        </p:nvSpPr>
        <p:spPr>
          <a:xfrm>
            <a:off x="2674049" y="4071080"/>
            <a:ext cx="1737217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풍속 3단계 모드</a:t>
            </a:r>
            <a:endParaRPr lang="en-US" sz="1872"/>
          </a:p>
        </p:txBody>
      </p:sp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2003" y="3881089"/>
            <a:ext cx="3417570" cy="623078"/>
          </a:xfrm>
          <a:prstGeom prst="rect">
            <a:avLst/>
          </a:prstGeom>
        </p:spPr>
      </p:pic>
      <p:pic>
        <p:nvPicPr>
          <p:cNvPr id="2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2113" y="4637974"/>
            <a:ext cx="4926330" cy="623078"/>
          </a:xfrm>
          <a:prstGeom prst="rect">
            <a:avLst/>
          </a:prstGeom>
        </p:spPr>
      </p:pic>
      <p:pic>
        <p:nvPicPr>
          <p:cNvPr id="21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2085" y="5354178"/>
            <a:ext cx="3226403" cy="623078"/>
          </a:xfrm>
          <a:prstGeom prst="rect">
            <a:avLst/>
          </a:prstGeom>
        </p:spPr>
      </p:pic>
      <p:pic>
        <p:nvPicPr>
          <p:cNvPr id="22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20602" y="3881189"/>
            <a:ext cx="1660922" cy="623221"/>
          </a:xfrm>
          <a:prstGeom prst="rect">
            <a:avLst/>
          </a:prstGeom>
        </p:spPr>
      </p:pic>
      <p:pic>
        <p:nvPicPr>
          <p:cNvPr id="23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27740" y="5346378"/>
            <a:ext cx="2544461" cy="612791"/>
          </a:xfrm>
          <a:prstGeom prst="rect">
            <a:avLst/>
          </a:prstGeom>
        </p:spPr>
      </p:pic>
      <p:sp>
        <p:nvSpPr>
          <p:cNvPr id="24" name="Text 6"/>
          <p:cNvSpPr/>
          <p:nvPr/>
        </p:nvSpPr>
        <p:spPr>
          <a:xfrm>
            <a:off x="2644473" y="5533977"/>
            <a:ext cx="2284714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led 라이트 3단계 조절</a:t>
            </a:r>
            <a:endParaRPr lang="en-US" sz="1872"/>
          </a:p>
        </p:txBody>
      </p:sp>
      <p:pic>
        <p:nvPicPr>
          <p:cNvPr id="25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20602" y="5344229"/>
            <a:ext cx="1192149" cy="623221"/>
          </a:xfrm>
          <a:prstGeom prst="rect">
            <a:avLst/>
          </a:prstGeom>
        </p:spPr>
      </p:pic>
      <p:pic>
        <p:nvPicPr>
          <p:cNvPr id="26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20511" y="4627861"/>
            <a:ext cx="1409462" cy="623078"/>
          </a:xfrm>
          <a:prstGeom prst="rect">
            <a:avLst/>
          </a:prstGeom>
        </p:spPr>
      </p:pic>
      <p:sp>
        <p:nvSpPr>
          <p:cNvPr id="27" name="Text 7"/>
          <p:cNvSpPr/>
          <p:nvPr/>
        </p:nvSpPr>
        <p:spPr>
          <a:xfrm>
            <a:off x="5782723" y="4068509"/>
            <a:ext cx="3266694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핀 회전, led 색상 3단계로 조절 </a:t>
            </a:r>
            <a:endParaRPr lang="en-US" sz="1872"/>
          </a:p>
        </p:txBody>
      </p:sp>
      <p:sp>
        <p:nvSpPr>
          <p:cNvPr id="28" name="Text 8"/>
          <p:cNvSpPr/>
          <p:nvPr/>
        </p:nvSpPr>
        <p:spPr>
          <a:xfrm>
            <a:off x="5778865" y="4844463"/>
            <a:ext cx="4668012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PWM를 활용해서 자연스럽게 풍속 3단계 조절</a:t>
            </a:r>
            <a:endParaRPr lang="en-US" sz="1872"/>
          </a:p>
        </p:txBody>
      </p:sp>
      <p:sp>
        <p:nvSpPr>
          <p:cNvPr id="29" name="Text 9"/>
          <p:cNvSpPr/>
          <p:nvPr/>
        </p:nvSpPr>
        <p:spPr>
          <a:xfrm>
            <a:off x="5793438" y="5546836"/>
            <a:ext cx="2999232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led 빛에 강도를 3단계를 조절</a:t>
            </a:r>
            <a:endParaRPr lang="en-US" sz="1872"/>
          </a:p>
        </p:txBody>
      </p:sp>
      <p:pic>
        <p:nvPicPr>
          <p:cNvPr id="3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27722" y="6848307"/>
            <a:ext cx="1424178" cy="595217"/>
          </a:xfrm>
          <a:prstGeom prst="rect">
            <a:avLst/>
          </a:prstGeom>
        </p:spPr>
      </p:pic>
      <p:sp>
        <p:nvSpPr>
          <p:cNvPr id="31" name="Text 10"/>
          <p:cNvSpPr/>
          <p:nvPr/>
        </p:nvSpPr>
        <p:spPr>
          <a:xfrm>
            <a:off x="2620185" y="7029164"/>
            <a:ext cx="1228868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 모드</a:t>
            </a:r>
            <a:endParaRPr lang="en-US" sz="1872"/>
          </a:p>
        </p:txBody>
      </p:sp>
      <p:pic>
        <p:nvPicPr>
          <p:cNvPr id="32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00364" y="3881125"/>
            <a:ext cx="2937796" cy="623221"/>
          </a:xfrm>
          <a:prstGeom prst="rect">
            <a:avLst/>
          </a:prstGeom>
        </p:spPr>
      </p:pic>
      <p:pic>
        <p:nvPicPr>
          <p:cNvPr id="33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20237" y="6848225"/>
            <a:ext cx="1386888" cy="595360"/>
          </a:xfrm>
          <a:prstGeom prst="rect">
            <a:avLst/>
          </a:prstGeom>
        </p:spPr>
      </p:pic>
      <p:sp>
        <p:nvSpPr>
          <p:cNvPr id="34" name="Text 11"/>
          <p:cNvSpPr/>
          <p:nvPr/>
        </p:nvSpPr>
        <p:spPr>
          <a:xfrm>
            <a:off x="11424857" y="7040737"/>
            <a:ext cx="1014984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72" kern="0" spc="-66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일반 모드</a:t>
            </a:r>
            <a:endParaRPr lang="en-US" sz="1872"/>
          </a:p>
        </p:txBody>
      </p:sp>
      <p:sp>
        <p:nvSpPr>
          <p:cNvPr id="35" name="Text 12"/>
          <p:cNvSpPr/>
          <p:nvPr/>
        </p:nvSpPr>
        <p:spPr>
          <a:xfrm>
            <a:off x="11326559" y="4075367"/>
            <a:ext cx="1429464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 스타트</a:t>
            </a:r>
            <a:endParaRPr lang="en-US" sz="1872"/>
          </a:p>
        </p:txBody>
      </p:sp>
      <p:sp>
        <p:nvSpPr>
          <p:cNvPr id="36" name="Text 13"/>
          <p:cNvSpPr/>
          <p:nvPr/>
        </p:nvSpPr>
        <p:spPr>
          <a:xfrm>
            <a:off x="11315129" y="4820460"/>
            <a:ext cx="1223724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 시간</a:t>
            </a:r>
            <a:endParaRPr lang="en-US" sz="1872"/>
          </a:p>
        </p:txBody>
      </p:sp>
      <p:sp>
        <p:nvSpPr>
          <p:cNvPr id="37" name="Text 14"/>
          <p:cNvSpPr/>
          <p:nvPr/>
        </p:nvSpPr>
        <p:spPr>
          <a:xfrm>
            <a:off x="11320558" y="5536692"/>
            <a:ext cx="989409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 분</a:t>
            </a:r>
            <a:endParaRPr lang="en-US" sz="1872"/>
          </a:p>
        </p:txBody>
      </p:sp>
      <p:sp>
        <p:nvSpPr>
          <p:cNvPr id="38" name="Text 15"/>
          <p:cNvSpPr/>
          <p:nvPr/>
        </p:nvSpPr>
        <p:spPr>
          <a:xfrm>
            <a:off x="13864019" y="4067080"/>
            <a:ext cx="2610469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타이머 시간마다 led 조절</a:t>
            </a:r>
            <a:endParaRPr lang="en-US" sz="1872"/>
          </a:p>
        </p:txBody>
      </p:sp>
      <p:pic>
        <p:nvPicPr>
          <p:cNvPr id="39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92250" y="6095015"/>
            <a:ext cx="2411444" cy="623078"/>
          </a:xfrm>
          <a:prstGeom prst="rect">
            <a:avLst/>
          </a:prstGeom>
        </p:spPr>
      </p:pic>
      <p:sp>
        <p:nvSpPr>
          <p:cNvPr id="40" name="Text 16"/>
          <p:cNvSpPr/>
          <p:nvPr/>
        </p:nvSpPr>
        <p:spPr>
          <a:xfrm>
            <a:off x="5779008" y="6287072"/>
            <a:ext cx="2176272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292506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세그먼트에 수치 표시</a:t>
            </a:r>
            <a:endParaRPr lang="en-US" sz="1872"/>
          </a:p>
        </p:txBody>
      </p:sp>
      <p:pic>
        <p:nvPicPr>
          <p:cNvPr id="41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4720" y="4920542"/>
            <a:ext cx="1362599" cy="1033844"/>
          </a:xfrm>
          <a:prstGeom prst="rect">
            <a:avLst/>
          </a:prstGeom>
        </p:spPr>
      </p:pic>
      <p:pic>
        <p:nvPicPr>
          <p:cNvPr id="42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503" y="5977314"/>
            <a:ext cx="982980" cy="491490"/>
          </a:xfrm>
          <a:prstGeom prst="rect">
            <a:avLst/>
          </a:prstGeom>
        </p:spPr>
      </p:pic>
      <p:sp>
        <p:nvSpPr>
          <p:cNvPr id="43" name="Text 17"/>
          <p:cNvSpPr/>
          <p:nvPr/>
        </p:nvSpPr>
        <p:spPr>
          <a:xfrm>
            <a:off x="916400" y="6111621"/>
            <a:ext cx="763667" cy="2377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kern="0" spc="-66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선풍기</a:t>
            </a:r>
            <a:endParaRPr lang="en-US" sz="1872"/>
          </a:p>
        </p:txBody>
      </p:sp>
      <p:pic>
        <p:nvPicPr>
          <p:cNvPr id="44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25172" y="4125800"/>
            <a:ext cx="1009983" cy="137160"/>
          </a:xfrm>
          <a:prstGeom prst="rect">
            <a:avLst/>
          </a:prstGeom>
        </p:spPr>
      </p:pic>
      <p:pic>
        <p:nvPicPr>
          <p:cNvPr id="45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17720" y="4869317"/>
            <a:ext cx="1020985" cy="137160"/>
          </a:xfrm>
          <a:prstGeom prst="rect">
            <a:avLst/>
          </a:prstGeom>
        </p:spPr>
      </p:pic>
      <p:pic>
        <p:nvPicPr>
          <p:cNvPr id="46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20631" y="5597271"/>
            <a:ext cx="518208" cy="137160"/>
          </a:xfrm>
          <a:prstGeom prst="rect">
            <a:avLst/>
          </a:prstGeom>
        </p:spPr>
      </p:pic>
      <p:pic>
        <p:nvPicPr>
          <p:cNvPr id="47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94394" y="6331644"/>
            <a:ext cx="1044416" cy="137160"/>
          </a:xfrm>
          <a:prstGeom prst="rect">
            <a:avLst/>
          </a:prstGeom>
        </p:spPr>
      </p:pic>
      <p:pic>
        <p:nvPicPr>
          <p:cNvPr id="48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969758" y="4125800"/>
            <a:ext cx="685371" cy="137160"/>
          </a:xfrm>
          <a:prstGeom prst="rect">
            <a:avLst/>
          </a:prstGeom>
        </p:spPr>
      </p:pic>
      <p:pic>
        <p:nvPicPr>
          <p:cNvPr id="49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706070" y="4067224"/>
            <a:ext cx="487632" cy="137160"/>
          </a:xfrm>
          <a:prstGeom prst="rect">
            <a:avLst/>
          </a:prstGeom>
        </p:spPr>
      </p:pic>
      <p:pic>
        <p:nvPicPr>
          <p:cNvPr id="50" name="Image 3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706618" y="4869317"/>
            <a:ext cx="472059" cy="137160"/>
          </a:xfrm>
          <a:prstGeom prst="rect">
            <a:avLst/>
          </a:prstGeom>
        </p:spPr>
      </p:pic>
      <p:pic>
        <p:nvPicPr>
          <p:cNvPr id="51" name="Image 3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706710" y="5597271"/>
            <a:ext cx="487061" cy="137160"/>
          </a:xfrm>
          <a:prstGeom prst="rect">
            <a:avLst/>
          </a:prstGeom>
        </p:spPr>
      </p:pic>
      <p:pic>
        <p:nvPicPr>
          <p:cNvPr id="52" name="Image 3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07254" y="7077383"/>
            <a:ext cx="438769" cy="137160"/>
          </a:xfrm>
          <a:prstGeom prst="rect">
            <a:avLst/>
          </a:prstGeom>
        </p:spPr>
      </p:pic>
      <p:pic>
        <p:nvPicPr>
          <p:cNvPr id="53" name="Image 33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07254" y="6331571"/>
            <a:ext cx="438769" cy="137160"/>
          </a:xfrm>
          <a:prstGeom prst="rect">
            <a:avLst/>
          </a:prstGeom>
        </p:spPr>
      </p:pic>
      <p:pic>
        <p:nvPicPr>
          <p:cNvPr id="54" name="Image 34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07254" y="5597198"/>
            <a:ext cx="438769" cy="137160"/>
          </a:xfrm>
          <a:prstGeom prst="rect">
            <a:avLst/>
          </a:prstGeom>
        </p:spPr>
      </p:pic>
      <p:pic>
        <p:nvPicPr>
          <p:cNvPr id="55" name="Image 35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07254" y="4850389"/>
            <a:ext cx="438769" cy="137160"/>
          </a:xfrm>
          <a:prstGeom prst="rect">
            <a:avLst/>
          </a:prstGeom>
        </p:spPr>
      </p:pic>
      <p:pic>
        <p:nvPicPr>
          <p:cNvPr id="56" name="Image 3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07254" y="4125727"/>
            <a:ext cx="438769" cy="137160"/>
          </a:xfrm>
          <a:prstGeom prst="rect">
            <a:avLst/>
          </a:prstGeom>
        </p:spPr>
      </p:pic>
      <p:pic>
        <p:nvPicPr>
          <p:cNvPr id="57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493906" y="5647453"/>
            <a:ext cx="2990253" cy="36576"/>
          </a:xfrm>
          <a:prstGeom prst="rect">
            <a:avLst/>
          </a:prstGeom>
        </p:spPr>
      </p:pic>
      <p:pic>
        <p:nvPicPr>
          <p:cNvPr id="58" name="Image 38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005017" y="6963156"/>
            <a:ext cx="6586966" cy="365760"/>
          </a:xfrm>
          <a:prstGeom prst="rect">
            <a:avLst/>
          </a:prstGeom>
        </p:spPr>
      </p:pic>
      <p:pic>
        <p:nvPicPr>
          <p:cNvPr id="59" name="Image 39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17416" y="6168094"/>
            <a:ext cx="179022" cy="109728"/>
          </a:xfrm>
          <a:prstGeom prst="rect">
            <a:avLst/>
          </a:prstGeom>
        </p:spPr>
      </p:pic>
      <p:pic>
        <p:nvPicPr>
          <p:cNvPr id="60" name="Image 40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5400000">
            <a:off x="9210294" y="5629872"/>
            <a:ext cx="3029736" cy="36576"/>
          </a:xfrm>
          <a:prstGeom prst="rect">
            <a:avLst/>
          </a:prstGeom>
        </p:spPr>
      </p:pic>
      <p:pic>
        <p:nvPicPr>
          <p:cNvPr id="61" name="Image 41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743377" y="7077456"/>
            <a:ext cx="450342" cy="137160"/>
          </a:xfrm>
          <a:prstGeom prst="rect">
            <a:avLst/>
          </a:prstGeom>
        </p:spPr>
      </p:pic>
      <p:pic>
        <p:nvPicPr>
          <p:cNvPr id="62" name="Image 42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10814940">
            <a:off x="3357429" y="7582627"/>
            <a:ext cx="8423736" cy="1481063"/>
          </a:xfrm>
          <a:prstGeom prst="rect">
            <a:avLst/>
          </a:prstGeom>
        </p:spPr>
      </p:pic>
      <p:pic>
        <p:nvPicPr>
          <p:cNvPr id="63" name="Image 43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9179" y="1565608"/>
            <a:ext cx="2938367" cy="231286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4828" y="1224327"/>
            <a:ext cx="2938367" cy="231286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27" y="7463488"/>
            <a:ext cx="2938367" cy="231286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237" y="7928552"/>
            <a:ext cx="2938367" cy="231286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59250">
            <a:off x="-933904" y="-873453"/>
            <a:ext cx="1713375" cy="481434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35383" y="5580601"/>
            <a:ext cx="4665012" cy="490732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08" y="2507472"/>
            <a:ext cx="17163145" cy="594288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43161" y="1224296"/>
            <a:ext cx="4268676" cy="135502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208" kern="0" spc="-451">
                <a:solidFill>
                  <a:srgbClr val="000000"/>
                </a:solidFill>
                <a:latin typeface="OTOmniGothicHA" pitchFamily="34" charset="0"/>
                <a:ea typeface="OTOmniGothicHA" pitchFamily="34" charset="-122"/>
                <a:cs typeface="OTOmniGothicHA" pitchFamily="34" charset="-120"/>
              </a:rPr>
              <a:t>스케줄 표</a:t>
            </a:r>
            <a:endParaRPr lang="en-US" sz="8208"/>
          </a:p>
        </p:txBody>
      </p:sp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367" y="8755426"/>
            <a:ext cx="2164271" cy="659082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>
            <a:off x="3180255" y="8912685"/>
            <a:ext cx="1944672" cy="3674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60" kern="0" spc="-76">
                <a:solidFill>
                  <a:srgbClr val="161616"/>
                </a:solidFill>
                <a:latin typeface="Pretendard-SemiBold" pitchFamily="34" charset="0"/>
                <a:ea typeface="Pretendard-SemiBold" pitchFamily="34" charset="-122"/>
                <a:cs typeface="Pretendard-SemiBold" pitchFamily="34" charset="-120"/>
              </a:rPr>
              <a:t>이또한 지나가리라</a:t>
            </a:r>
            <a:endParaRPr lang="en-US" sz="2160"/>
          </a:p>
        </p:txBody>
      </p:sp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706752">
            <a:off x="1855308" y="8951254"/>
            <a:ext cx="844631" cy="1581455"/>
          </a:xfrm>
          <a:prstGeom prst="rect">
            <a:avLst/>
          </a:prstGeom>
        </p:spPr>
      </p:pic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99960">
            <a:off x="16607334" y="-707580"/>
            <a:ext cx="1713375" cy="4814343"/>
          </a:xfrm>
          <a:prstGeom prst="rect">
            <a:avLst/>
          </a:prstGeom>
        </p:spPr>
      </p:pic>
      <p:pic>
        <p:nvPicPr>
          <p:cNvPr id="16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985" y="60861"/>
            <a:ext cx="768525" cy="773382"/>
          </a:xfrm>
          <a:prstGeom prst="rect">
            <a:avLst/>
          </a:prstGeom>
        </p:spPr>
      </p:pic>
      <p:pic>
        <p:nvPicPr>
          <p:cNvPr id="17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55712" y="373940"/>
            <a:ext cx="829961" cy="835247"/>
          </a:xfrm>
          <a:prstGeom prst="rect">
            <a:avLst/>
          </a:prstGeom>
        </p:spPr>
      </p:pic>
      <p:sp>
        <p:nvSpPr>
          <p:cNvPr id="18" name="Text 2"/>
          <p:cNvSpPr/>
          <p:nvPr/>
        </p:nvSpPr>
        <p:spPr>
          <a:xfrm>
            <a:off x="14295786" y="8988838"/>
            <a:ext cx="2547318" cy="192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">
                <a:solidFill>
                  <a:srgbClr val="9F9F9F"/>
                </a:solidFill>
                <a:latin typeface="Pretendard-Medium" pitchFamily="34" charset="0"/>
                <a:ea typeface="Pretendard-Medium" pitchFamily="34" charset="-122"/>
                <a:cs typeface="Pretendard-Medium" pitchFamily="34" charset="-120"/>
              </a:rPr>
              <a:t>PAGE 05</a:t>
            </a:r>
            <a:endParaRPr lang="en-US" sz="1512"/>
          </a:p>
        </p:txBody>
      </p:sp>
      <p:pic>
        <p:nvPicPr>
          <p:cNvPr id="19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17883" y="1931396"/>
            <a:ext cx="588502" cy="576072"/>
          </a:xfrm>
          <a:prstGeom prst="rect">
            <a:avLst/>
          </a:prstGeom>
        </p:spPr>
      </p:pic>
      <p:pic>
        <p:nvPicPr>
          <p:cNvPr id="20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FF3627-CB6B-F8F6-1D98-71EDE5AE5B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28" y="2673329"/>
            <a:ext cx="16911770" cy="5596613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3.1.32"/>
  <p:tag name="AS_OS" val="Microsoft Windows NT 10.0.22631.0"/>
  <p:tag name="AS_RELEASE_DATE" val="2023.12.14"/>
  <p:tag name="AS_TITLE" val="Aspose.Slides for .NET Standard 2.0"/>
  <p:tag name="AS_VERSION" val="23.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589</Words>
  <Application>Microsoft Office PowerPoint</Application>
  <PresentationFormat>사용자 지정</PresentationFormat>
  <Paragraphs>141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Pretendard-Bold</vt:lpstr>
      <vt:lpstr>Arial</vt:lpstr>
      <vt:lpstr>Pretendard-SemiBold</vt:lpstr>
      <vt:lpstr>OTOmniGothicHA</vt:lpstr>
      <vt:lpstr>Pretendard-Medium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mangoboard.net_40954389</dc:creator>
  <cp:lastModifiedBy>pc2</cp:lastModifiedBy>
  <cp:revision>20</cp:revision>
  <dcterms:created xsi:type="dcterms:W3CDTF">2024-08-14T17:02:21Z</dcterms:created>
  <dcterms:modified xsi:type="dcterms:W3CDTF">2024-08-21T00:45:14Z</dcterms:modified>
</cp:coreProperties>
</file>